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35"/>
  </p:notesMasterIdLst>
  <p:handoutMasterIdLst>
    <p:handoutMasterId r:id="rId36"/>
  </p:handoutMasterIdLst>
  <p:sldIdLst>
    <p:sldId id="301" r:id="rId2"/>
    <p:sldId id="304" r:id="rId3"/>
    <p:sldId id="310" r:id="rId4"/>
    <p:sldId id="312" r:id="rId5"/>
    <p:sldId id="311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09" r:id="rId14"/>
    <p:sldId id="320" r:id="rId15"/>
    <p:sldId id="322" r:id="rId16"/>
    <p:sldId id="324" r:id="rId17"/>
    <p:sldId id="326" r:id="rId18"/>
    <p:sldId id="327" r:id="rId19"/>
    <p:sldId id="325" r:id="rId20"/>
    <p:sldId id="941" r:id="rId21"/>
    <p:sldId id="344" r:id="rId22"/>
    <p:sldId id="920" r:id="rId23"/>
    <p:sldId id="942" r:id="rId24"/>
    <p:sldId id="830" r:id="rId25"/>
    <p:sldId id="831" r:id="rId26"/>
    <p:sldId id="357" r:id="rId27"/>
    <p:sldId id="956" r:id="rId28"/>
    <p:sldId id="957" r:id="rId29"/>
    <p:sldId id="959" r:id="rId30"/>
    <p:sldId id="958" r:id="rId31"/>
    <p:sldId id="955" r:id="rId32"/>
    <p:sldId id="953" r:id="rId33"/>
    <p:sldId id="323" r:id="rId34"/>
  </p:sldIdLst>
  <p:sldSz cx="9144000" cy="6858000" type="screen4x3"/>
  <p:notesSz cx="6858000" cy="931227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FFCC"/>
    <a:srgbClr val="FFFF99"/>
    <a:srgbClr val="A50021"/>
    <a:srgbClr val="0066FF"/>
    <a:srgbClr val="0099CC"/>
    <a:srgbClr val="6600CC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731" autoAdjust="0"/>
    <p:restoredTop sz="94659" autoAdjust="0"/>
  </p:normalViewPr>
  <p:slideViewPr>
    <p:cSldViewPr>
      <p:cViewPr varScale="1">
        <p:scale>
          <a:sx n="124" d="100"/>
          <a:sy n="124" d="100"/>
        </p:scale>
        <p:origin x="52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0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ourtneycoile:Dropbox:ITAXallcountries_ForDC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ourtneycoile:Dropbox:ITAXallcountries_ForD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ITAX by Year for Men, Unweighted</a:t>
            </a:r>
            <a:r>
              <a:rPr lang="en-US" sz="2000" baseline="0"/>
              <a:t> Country Average, 1980-2014</a:t>
            </a:r>
            <a:endParaRPr lang="en-US" sz="200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Age 57</c:v>
          </c:tx>
          <c:marker>
            <c:symbol val="none"/>
          </c:marker>
          <c:cat>
            <c:numRef>
              <c:f>'Men 62'!$A$5:$A$39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'Men57'!$O$5:$O$39</c:f>
              <c:numCache>
                <c:formatCode>0%</c:formatCode>
                <c:ptCount val="35"/>
                <c:pt idx="0">
                  <c:v>0.208193241628819</c:v>
                </c:pt>
                <c:pt idx="1">
                  <c:v>0.18820488742278099</c:v>
                </c:pt>
                <c:pt idx="2">
                  <c:v>0.163757055344916</c:v>
                </c:pt>
                <c:pt idx="3">
                  <c:v>0.18141279245027001</c:v>
                </c:pt>
                <c:pt idx="4">
                  <c:v>0.14889419322365599</c:v>
                </c:pt>
                <c:pt idx="5">
                  <c:v>8.1026503645112199E-2</c:v>
                </c:pt>
                <c:pt idx="6">
                  <c:v>2.78337524829388E-2</c:v>
                </c:pt>
                <c:pt idx="7">
                  <c:v>3.9127425661386502E-2</c:v>
                </c:pt>
                <c:pt idx="8">
                  <c:v>5.4504614823219097E-2</c:v>
                </c:pt>
                <c:pt idx="9">
                  <c:v>4.8245347382998099E-2</c:v>
                </c:pt>
                <c:pt idx="10">
                  <c:v>3.1243773405894799E-2</c:v>
                </c:pt>
                <c:pt idx="11">
                  <c:v>3.5125326288252399E-2</c:v>
                </c:pt>
                <c:pt idx="12">
                  <c:v>1.22806246080235E-2</c:v>
                </c:pt>
                <c:pt idx="13">
                  <c:v>-3.7967453820429301E-3</c:v>
                </c:pt>
                <c:pt idx="14">
                  <c:v>-2.05853271143372E-2</c:v>
                </c:pt>
                <c:pt idx="15">
                  <c:v>-3.4731000250894102E-2</c:v>
                </c:pt>
                <c:pt idx="16">
                  <c:v>-7.8570944081155794E-2</c:v>
                </c:pt>
                <c:pt idx="17">
                  <c:v>-8.6305031791175602E-2</c:v>
                </c:pt>
                <c:pt idx="18">
                  <c:v>-5.9574172607479201E-2</c:v>
                </c:pt>
                <c:pt idx="19">
                  <c:v>-1.7362794172755599E-2</c:v>
                </c:pt>
                <c:pt idx="20">
                  <c:v>-4.4245968238048501E-2</c:v>
                </c:pt>
                <c:pt idx="21">
                  <c:v>-3.2484899238709501E-2</c:v>
                </c:pt>
                <c:pt idx="22">
                  <c:v>-4.7758130004941897E-2</c:v>
                </c:pt>
                <c:pt idx="23">
                  <c:v>-5.2088045437525203E-2</c:v>
                </c:pt>
                <c:pt idx="24">
                  <c:v>-0.16720412160151199</c:v>
                </c:pt>
                <c:pt idx="25">
                  <c:v>-5.8630892402822703E-2</c:v>
                </c:pt>
                <c:pt idx="26">
                  <c:v>-2.60287694091208E-2</c:v>
                </c:pt>
                <c:pt idx="27">
                  <c:v>-3.8231724511418402E-2</c:v>
                </c:pt>
                <c:pt idx="28">
                  <c:v>-7.4020051618889499E-2</c:v>
                </c:pt>
                <c:pt idx="29">
                  <c:v>-4.7950534603950698E-2</c:v>
                </c:pt>
                <c:pt idx="30">
                  <c:v>-5.1520695802999499E-2</c:v>
                </c:pt>
                <c:pt idx="31">
                  <c:v>-5.0443479323070098E-2</c:v>
                </c:pt>
                <c:pt idx="32">
                  <c:v>-5.33486937086253E-2</c:v>
                </c:pt>
                <c:pt idx="33">
                  <c:v>-4.3599992755723099E-2</c:v>
                </c:pt>
                <c:pt idx="34">
                  <c:v>-2.4075292295149198E-2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BB-D24C-BF03-3F3013BB69EE}"/>
            </c:ext>
          </c:extLst>
        </c:ser>
        <c:ser>
          <c:idx val="0"/>
          <c:order val="1"/>
          <c:tx>
            <c:v>Age 62</c:v>
          </c:tx>
          <c:marker>
            <c:symbol val="none"/>
          </c:marker>
          <c:cat>
            <c:numRef>
              <c:f>'Men 62'!$A$5:$A$39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'Men 62'!$O$5:$O$39</c:f>
              <c:numCache>
                <c:formatCode>0%</c:formatCode>
                <c:ptCount val="35"/>
                <c:pt idx="0">
                  <c:v>0.28416372591718603</c:v>
                </c:pt>
                <c:pt idx="1">
                  <c:v>0.25116055268172</c:v>
                </c:pt>
                <c:pt idx="2">
                  <c:v>0.24362183307757601</c:v>
                </c:pt>
                <c:pt idx="3">
                  <c:v>0.33313035065279301</c:v>
                </c:pt>
                <c:pt idx="4">
                  <c:v>0.32454388852461702</c:v>
                </c:pt>
                <c:pt idx="5">
                  <c:v>0.27039839041425401</c:v>
                </c:pt>
                <c:pt idx="6">
                  <c:v>0.31667894702177202</c:v>
                </c:pt>
                <c:pt idx="7">
                  <c:v>0.36294591251457697</c:v>
                </c:pt>
                <c:pt idx="8">
                  <c:v>0.37325809510406599</c:v>
                </c:pt>
                <c:pt idx="9">
                  <c:v>0.32496492612737499</c:v>
                </c:pt>
                <c:pt idx="10">
                  <c:v>0.27243974156388001</c:v>
                </c:pt>
                <c:pt idx="11">
                  <c:v>0.31245282442488498</c:v>
                </c:pt>
                <c:pt idx="12">
                  <c:v>0.28677177210905003</c:v>
                </c:pt>
                <c:pt idx="13">
                  <c:v>0.29799758160673001</c:v>
                </c:pt>
                <c:pt idx="14">
                  <c:v>0.29009964582981801</c:v>
                </c:pt>
                <c:pt idx="15">
                  <c:v>0.264305388928541</c:v>
                </c:pt>
                <c:pt idx="16">
                  <c:v>0.26697293210387302</c:v>
                </c:pt>
                <c:pt idx="17">
                  <c:v>0.27206146858887298</c:v>
                </c:pt>
                <c:pt idx="18">
                  <c:v>0.320108060009203</c:v>
                </c:pt>
                <c:pt idx="19">
                  <c:v>0.32772051567077498</c:v>
                </c:pt>
                <c:pt idx="20">
                  <c:v>0.27722784613246898</c:v>
                </c:pt>
                <c:pt idx="21">
                  <c:v>0.25855493267630097</c:v>
                </c:pt>
                <c:pt idx="22">
                  <c:v>0.30458188242197998</c:v>
                </c:pt>
                <c:pt idx="23">
                  <c:v>0.31589664587349298</c:v>
                </c:pt>
                <c:pt idx="24">
                  <c:v>0.250078476341416</c:v>
                </c:pt>
                <c:pt idx="25">
                  <c:v>0.24998512558462499</c:v>
                </c:pt>
                <c:pt idx="26">
                  <c:v>0.257434755053706</c:v>
                </c:pt>
                <c:pt idx="27">
                  <c:v>0.177512623123668</c:v>
                </c:pt>
                <c:pt idx="28">
                  <c:v>0.16325388666900501</c:v>
                </c:pt>
                <c:pt idx="29">
                  <c:v>0.1664197076418</c:v>
                </c:pt>
                <c:pt idx="30">
                  <c:v>0.167142013376326</c:v>
                </c:pt>
                <c:pt idx="31">
                  <c:v>0.17383056038561001</c:v>
                </c:pt>
                <c:pt idx="32">
                  <c:v>0.19787623450115299</c:v>
                </c:pt>
                <c:pt idx="33">
                  <c:v>0.17149787121048199</c:v>
                </c:pt>
                <c:pt idx="34">
                  <c:v>0.194117571708292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BB-D24C-BF03-3F3013BB69EE}"/>
            </c:ext>
          </c:extLst>
        </c:ser>
        <c:ser>
          <c:idx val="2"/>
          <c:order val="2"/>
          <c:tx>
            <c:v>Age 67</c:v>
          </c:tx>
          <c:marker>
            <c:symbol val="none"/>
          </c:marker>
          <c:cat>
            <c:numRef>
              <c:f>'Men 62'!$A$5:$A$39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'Men67'!$O$5:$O$39</c:f>
              <c:numCache>
                <c:formatCode>0%</c:formatCode>
                <c:ptCount val="35"/>
                <c:pt idx="0">
                  <c:v>0.517266161971905</c:v>
                </c:pt>
                <c:pt idx="1">
                  <c:v>0.46870491013730903</c:v>
                </c:pt>
                <c:pt idx="2">
                  <c:v>0.72688809615227701</c:v>
                </c:pt>
                <c:pt idx="3">
                  <c:v>0.56240900225872203</c:v>
                </c:pt>
                <c:pt idx="4">
                  <c:v>0.567373308562096</c:v>
                </c:pt>
                <c:pt idx="5">
                  <c:v>0.52485597943401896</c:v>
                </c:pt>
                <c:pt idx="6">
                  <c:v>0.56045507808959205</c:v>
                </c:pt>
                <c:pt idx="7">
                  <c:v>0.59226485274729701</c:v>
                </c:pt>
                <c:pt idx="8">
                  <c:v>0.61145002075723598</c:v>
                </c:pt>
                <c:pt idx="9">
                  <c:v>0.51327775758236505</c:v>
                </c:pt>
                <c:pt idx="10">
                  <c:v>0.485354857810333</c:v>
                </c:pt>
                <c:pt idx="11">
                  <c:v>0.46477515997461299</c:v>
                </c:pt>
                <c:pt idx="12">
                  <c:v>0.42190006239855099</c:v>
                </c:pt>
                <c:pt idx="13">
                  <c:v>0.43691965314868397</c:v>
                </c:pt>
                <c:pt idx="14">
                  <c:v>0.42645714895561698</c:v>
                </c:pt>
                <c:pt idx="15">
                  <c:v>0.40098018243199701</c:v>
                </c:pt>
                <c:pt idx="16">
                  <c:v>0.38858353665845402</c:v>
                </c:pt>
                <c:pt idx="17">
                  <c:v>0.39489426722582299</c:v>
                </c:pt>
                <c:pt idx="18">
                  <c:v>0.42711987150212899</c:v>
                </c:pt>
                <c:pt idx="19">
                  <c:v>0.42275125597545499</c:v>
                </c:pt>
                <c:pt idx="20">
                  <c:v>0.40025766028954601</c:v>
                </c:pt>
                <c:pt idx="21">
                  <c:v>0.40447457274090898</c:v>
                </c:pt>
                <c:pt idx="22">
                  <c:v>0.408245799371944</c:v>
                </c:pt>
                <c:pt idx="23">
                  <c:v>0.42082705115591701</c:v>
                </c:pt>
                <c:pt idx="24">
                  <c:v>0.365600837029603</c:v>
                </c:pt>
                <c:pt idx="25">
                  <c:v>0.36788033584047303</c:v>
                </c:pt>
                <c:pt idx="26">
                  <c:v>0.37819053418006399</c:v>
                </c:pt>
                <c:pt idx="27">
                  <c:v>0.30487098140626401</c:v>
                </c:pt>
                <c:pt idx="28">
                  <c:v>0.29821299007042001</c:v>
                </c:pt>
                <c:pt idx="29">
                  <c:v>0.298339258980441</c:v>
                </c:pt>
                <c:pt idx="30">
                  <c:v>0.30801178669473001</c:v>
                </c:pt>
                <c:pt idx="31">
                  <c:v>0.307720677616104</c:v>
                </c:pt>
                <c:pt idx="32">
                  <c:v>0.31548077851509398</c:v>
                </c:pt>
                <c:pt idx="33">
                  <c:v>0.318938666804228</c:v>
                </c:pt>
                <c:pt idx="34">
                  <c:v>0.34436791415787699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BB-D24C-BF03-3F3013BB69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78341456"/>
        <c:axId val="1778344208"/>
      </c:lineChart>
      <c:catAx>
        <c:axId val="1778341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1778344208"/>
        <c:crosses val="autoZero"/>
        <c:auto val="1"/>
        <c:lblAlgn val="ctr"/>
        <c:lblOffset val="100"/>
        <c:tickLblSkip val="5"/>
        <c:noMultiLvlLbl val="0"/>
      </c:catAx>
      <c:valAx>
        <c:axId val="1778344208"/>
        <c:scaling>
          <c:orientation val="minMax"/>
          <c:max val="1"/>
          <c:min val="-0.2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778341456"/>
        <c:crosses val="autoZero"/>
        <c:crossBetween val="midCat"/>
      </c:valAx>
    </c:plotArea>
    <c:legend>
      <c:legendPos val="b"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/>
              <a:t>ITAX by Year for Women, Unweighted Country Average, 1980-2015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Age 57</c:v>
          </c:tx>
          <c:marker>
            <c:symbol val="none"/>
          </c:marker>
          <c:cat>
            <c:numRef>
              <c:f>'Women 62'!$A$5:$A$39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Women57!$O$5:$O$40</c:f>
              <c:numCache>
                <c:formatCode>0%</c:formatCode>
                <c:ptCount val="36"/>
                <c:pt idx="0">
                  <c:v>0.35338506143609</c:v>
                </c:pt>
                <c:pt idx="1">
                  <c:v>0.34213174819799502</c:v>
                </c:pt>
                <c:pt idx="2">
                  <c:v>0.320635652892998</c:v>
                </c:pt>
                <c:pt idx="3">
                  <c:v>0.39673730284480802</c:v>
                </c:pt>
                <c:pt idx="4">
                  <c:v>0.334032690996378</c:v>
                </c:pt>
                <c:pt idx="5">
                  <c:v>0.21078722671851</c:v>
                </c:pt>
                <c:pt idx="6">
                  <c:v>0.22676382192518901</c:v>
                </c:pt>
                <c:pt idx="7">
                  <c:v>0.206547740176976</c:v>
                </c:pt>
                <c:pt idx="8">
                  <c:v>0.216856484000542</c:v>
                </c:pt>
                <c:pt idx="9">
                  <c:v>0.215854560880787</c:v>
                </c:pt>
                <c:pt idx="10">
                  <c:v>0.135647835759556</c:v>
                </c:pt>
                <c:pt idx="11">
                  <c:v>0.151967069213959</c:v>
                </c:pt>
                <c:pt idx="12">
                  <c:v>0.15540380358403999</c:v>
                </c:pt>
                <c:pt idx="13">
                  <c:v>0.1281061810519</c:v>
                </c:pt>
                <c:pt idx="14">
                  <c:v>0.11187097245432499</c:v>
                </c:pt>
                <c:pt idx="15">
                  <c:v>-4.1736471749150503E-2</c:v>
                </c:pt>
                <c:pt idx="16">
                  <c:v>-7.3938989583659701E-2</c:v>
                </c:pt>
                <c:pt idx="17">
                  <c:v>-7.9192841813532505E-2</c:v>
                </c:pt>
                <c:pt idx="18">
                  <c:v>-5.30874538974212E-2</c:v>
                </c:pt>
                <c:pt idx="19">
                  <c:v>1.6399587023575898E-2</c:v>
                </c:pt>
                <c:pt idx="20">
                  <c:v>-5.28133107029021E-2</c:v>
                </c:pt>
                <c:pt idx="21">
                  <c:v>-3.74579296860824E-2</c:v>
                </c:pt>
                <c:pt idx="22">
                  <c:v>-6.0557210300986E-2</c:v>
                </c:pt>
                <c:pt idx="23">
                  <c:v>-7.0849200844880403E-2</c:v>
                </c:pt>
                <c:pt idx="24">
                  <c:v>-0.104036343983331</c:v>
                </c:pt>
                <c:pt idx="25">
                  <c:v>-6.9559644945107302E-2</c:v>
                </c:pt>
                <c:pt idx="26">
                  <c:v>-5.2169206690823401E-2</c:v>
                </c:pt>
                <c:pt idx="27">
                  <c:v>-5.7428604010356502E-2</c:v>
                </c:pt>
                <c:pt idx="28">
                  <c:v>-0.135778036031942</c:v>
                </c:pt>
                <c:pt idx="29">
                  <c:v>-5.6538696143520903E-2</c:v>
                </c:pt>
                <c:pt idx="30">
                  <c:v>-6.0548553385484302E-2</c:v>
                </c:pt>
                <c:pt idx="31">
                  <c:v>-3.6258132031996203E-2</c:v>
                </c:pt>
                <c:pt idx="32">
                  <c:v>-1.0297395688254499E-2</c:v>
                </c:pt>
                <c:pt idx="33">
                  <c:v>9.61231267834438E-4</c:v>
                </c:pt>
                <c:pt idx="34">
                  <c:v>3.1793211922600401E-3</c:v>
                </c:pt>
                <c:pt idx="35">
                  <c:v>-5.1890172390750798E-3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13-7047-8CD6-A6978BDA5BEB}"/>
            </c:ext>
          </c:extLst>
        </c:ser>
        <c:ser>
          <c:idx val="0"/>
          <c:order val="1"/>
          <c:tx>
            <c:v>Age 62</c:v>
          </c:tx>
          <c:marker>
            <c:symbol val="none"/>
          </c:marker>
          <c:cat>
            <c:numRef>
              <c:f>'Women 62'!$A$5:$A$39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'Women 62'!$O$5:$O$40</c:f>
              <c:numCache>
                <c:formatCode>0%</c:formatCode>
                <c:ptCount val="36"/>
                <c:pt idx="0">
                  <c:v>0.45886262427211499</c:v>
                </c:pt>
                <c:pt idx="1">
                  <c:v>0.35132818734931698</c:v>
                </c:pt>
                <c:pt idx="2">
                  <c:v>0.326723187229569</c:v>
                </c:pt>
                <c:pt idx="3">
                  <c:v>0.483843509566797</c:v>
                </c:pt>
                <c:pt idx="4">
                  <c:v>0.48927805204833702</c:v>
                </c:pt>
                <c:pt idx="5">
                  <c:v>0.41010157353155902</c:v>
                </c:pt>
                <c:pt idx="6">
                  <c:v>0.45509543417930598</c:v>
                </c:pt>
                <c:pt idx="7">
                  <c:v>0.51040857935990902</c:v>
                </c:pt>
                <c:pt idx="8">
                  <c:v>0.53596028916227101</c:v>
                </c:pt>
                <c:pt idx="9">
                  <c:v>0.431803132577882</c:v>
                </c:pt>
                <c:pt idx="10">
                  <c:v>0.40973820970511698</c:v>
                </c:pt>
                <c:pt idx="11">
                  <c:v>0.41862998585918398</c:v>
                </c:pt>
                <c:pt idx="12">
                  <c:v>0.35687796166829699</c:v>
                </c:pt>
                <c:pt idx="13">
                  <c:v>0.37366305192490001</c:v>
                </c:pt>
                <c:pt idx="14">
                  <c:v>0.345383685503454</c:v>
                </c:pt>
                <c:pt idx="15">
                  <c:v>0.33864250617599401</c:v>
                </c:pt>
                <c:pt idx="16">
                  <c:v>0.330347964965366</c:v>
                </c:pt>
                <c:pt idx="17">
                  <c:v>0.34249229309677198</c:v>
                </c:pt>
                <c:pt idx="18">
                  <c:v>0.38196280987800701</c:v>
                </c:pt>
                <c:pt idx="19">
                  <c:v>0.38246384055228999</c:v>
                </c:pt>
                <c:pt idx="20">
                  <c:v>0.35443722681758499</c:v>
                </c:pt>
                <c:pt idx="21">
                  <c:v>0.321912475146437</c:v>
                </c:pt>
                <c:pt idx="22">
                  <c:v>0.37230524721973202</c:v>
                </c:pt>
                <c:pt idx="23">
                  <c:v>0.36830277589764698</c:v>
                </c:pt>
                <c:pt idx="24">
                  <c:v>0.26000795401020299</c:v>
                </c:pt>
                <c:pt idx="25">
                  <c:v>0.25091661691284101</c:v>
                </c:pt>
                <c:pt idx="26">
                  <c:v>0.27724294930825399</c:v>
                </c:pt>
                <c:pt idx="27">
                  <c:v>0.23286953924307199</c:v>
                </c:pt>
                <c:pt idx="28">
                  <c:v>0.20023609098505399</c:v>
                </c:pt>
                <c:pt idx="29">
                  <c:v>0.19584223766199901</c:v>
                </c:pt>
                <c:pt idx="30">
                  <c:v>0.20049411125156799</c:v>
                </c:pt>
                <c:pt idx="31">
                  <c:v>0.19621348727813701</c:v>
                </c:pt>
                <c:pt idx="32">
                  <c:v>0.16094033507545999</c:v>
                </c:pt>
                <c:pt idx="33">
                  <c:v>0.13359914241359799</c:v>
                </c:pt>
                <c:pt idx="34">
                  <c:v>0.15144809365868001</c:v>
                </c:pt>
                <c:pt idx="35">
                  <c:v>0.128197967852615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13-7047-8CD6-A6978BDA5BEB}"/>
            </c:ext>
          </c:extLst>
        </c:ser>
        <c:ser>
          <c:idx val="2"/>
          <c:order val="2"/>
          <c:tx>
            <c:v>Age 67</c:v>
          </c:tx>
          <c:marker>
            <c:symbol val="none"/>
          </c:marker>
          <c:cat>
            <c:numRef>
              <c:f>'Women 62'!$A$5:$A$39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Women67!$O$5:$O$40</c:f>
              <c:numCache>
                <c:formatCode>0%</c:formatCode>
                <c:ptCount val="36"/>
                <c:pt idx="0">
                  <c:v>0.449957001985134</c:v>
                </c:pt>
                <c:pt idx="1">
                  <c:v>0.41783783192113699</c:v>
                </c:pt>
                <c:pt idx="2">
                  <c:v>0.83602159508115303</c:v>
                </c:pt>
                <c:pt idx="3">
                  <c:v>0.54515482796427905</c:v>
                </c:pt>
                <c:pt idx="4">
                  <c:v>0.54818475808438405</c:v>
                </c:pt>
                <c:pt idx="5">
                  <c:v>0.49658115292553201</c:v>
                </c:pt>
                <c:pt idx="6">
                  <c:v>0.54038132061576105</c:v>
                </c:pt>
                <c:pt idx="7">
                  <c:v>0.58662444976654804</c:v>
                </c:pt>
                <c:pt idx="8">
                  <c:v>0.60750447731232204</c:v>
                </c:pt>
                <c:pt idx="9">
                  <c:v>0.56769768684752098</c:v>
                </c:pt>
                <c:pt idx="10">
                  <c:v>0.53476593790763105</c:v>
                </c:pt>
                <c:pt idx="11">
                  <c:v>0.50835843822330395</c:v>
                </c:pt>
                <c:pt idx="12">
                  <c:v>0.45074784517454303</c:v>
                </c:pt>
                <c:pt idx="13">
                  <c:v>0.477124916403736</c:v>
                </c:pt>
                <c:pt idx="14">
                  <c:v>0.43963137789177598</c:v>
                </c:pt>
                <c:pt idx="15">
                  <c:v>0.42329703518414002</c:v>
                </c:pt>
                <c:pt idx="16">
                  <c:v>0.40691277850998703</c:v>
                </c:pt>
                <c:pt idx="17">
                  <c:v>0.41284999915406601</c:v>
                </c:pt>
                <c:pt idx="18">
                  <c:v>0.44987672962487701</c:v>
                </c:pt>
                <c:pt idx="19">
                  <c:v>0.44077107839094398</c:v>
                </c:pt>
                <c:pt idx="20">
                  <c:v>0.41738081347062</c:v>
                </c:pt>
                <c:pt idx="21">
                  <c:v>0.42620389344425202</c:v>
                </c:pt>
                <c:pt idx="22">
                  <c:v>0.41340373717256501</c:v>
                </c:pt>
                <c:pt idx="23">
                  <c:v>0.42646419105490302</c:v>
                </c:pt>
                <c:pt idx="24">
                  <c:v>0.34098977464769997</c:v>
                </c:pt>
                <c:pt idx="25">
                  <c:v>0.34940858288992799</c:v>
                </c:pt>
                <c:pt idx="26">
                  <c:v>0.355565239500652</c:v>
                </c:pt>
                <c:pt idx="27">
                  <c:v>0.291567177873084</c:v>
                </c:pt>
                <c:pt idx="28">
                  <c:v>0.26544586432073403</c:v>
                </c:pt>
                <c:pt idx="29">
                  <c:v>0.26532114686107</c:v>
                </c:pt>
                <c:pt idx="30">
                  <c:v>0.27960663718276002</c:v>
                </c:pt>
                <c:pt idx="31">
                  <c:v>0.27829609099122299</c:v>
                </c:pt>
                <c:pt idx="32">
                  <c:v>0.28673138015821398</c:v>
                </c:pt>
                <c:pt idx="33">
                  <c:v>0.28752332541556502</c:v>
                </c:pt>
                <c:pt idx="34">
                  <c:v>0.31313700544629602</c:v>
                </c:pt>
                <c:pt idx="35">
                  <c:v>0.310364003545744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13-7047-8CD6-A6978BDA5B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49696320"/>
        <c:axId val="1849699072"/>
      </c:lineChart>
      <c:catAx>
        <c:axId val="1849696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1849699072"/>
        <c:crosses val="autoZero"/>
        <c:auto val="1"/>
        <c:lblAlgn val="ctr"/>
        <c:lblOffset val="100"/>
        <c:tickLblSkip val="5"/>
        <c:noMultiLvlLbl val="0"/>
      </c:catAx>
      <c:valAx>
        <c:axId val="18496990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49696320"/>
        <c:crosses val="autoZero"/>
        <c:crossBetween val="midCat"/>
      </c:valAx>
    </c:plotArea>
    <c:legend>
      <c:legendPos val="b"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3" tIns="45286" rIns="90573" bIns="45286" numCol="1" anchor="t" anchorCtr="0" compatLnSpc="1">
            <a:prstTxWarp prst="textNoShape">
              <a:avLst/>
            </a:prstTxWarp>
          </a:bodyPr>
          <a:lstStyle>
            <a:lvl1pPr algn="l" defTabSz="904995" eaLnBrk="1" hangingPunct="1">
              <a:defRPr sz="11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5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3" tIns="45286" rIns="90573" bIns="45286" numCol="1" anchor="t" anchorCtr="0" compatLnSpc="1">
            <a:prstTxWarp prst="textNoShape">
              <a:avLst/>
            </a:prstTxWarp>
          </a:bodyPr>
          <a:lstStyle>
            <a:lvl1pPr algn="r" defTabSz="904995" eaLnBrk="1" hangingPunct="1">
              <a:defRPr sz="11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5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4753"/>
            <a:ext cx="2971800" cy="46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3" tIns="45286" rIns="90573" bIns="45286" numCol="1" anchor="b" anchorCtr="0" compatLnSpc="1">
            <a:prstTxWarp prst="textNoShape">
              <a:avLst/>
            </a:prstTxWarp>
          </a:bodyPr>
          <a:lstStyle>
            <a:lvl1pPr algn="l" defTabSz="904995" eaLnBrk="1" hangingPunct="1">
              <a:defRPr sz="11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5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44753"/>
            <a:ext cx="2971800" cy="46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3" tIns="45286" rIns="90573" bIns="45286" numCol="1" anchor="b" anchorCtr="0" compatLnSpc="1">
            <a:prstTxWarp prst="textNoShape">
              <a:avLst/>
            </a:prstTxWarp>
          </a:bodyPr>
          <a:lstStyle>
            <a:lvl1pPr algn="r" defTabSz="904875" eaLnBrk="1" hangingPunct="1">
              <a:defRPr sz="1100">
                <a:latin typeface="Arial" charset="0"/>
              </a:defRPr>
            </a:lvl1pPr>
          </a:lstStyle>
          <a:p>
            <a:fld id="{FE53C900-744D-374B-8F32-61F177874E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85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algn="l" defTabSz="927733" eaLnBrk="1" hangingPunct="1">
              <a:defRPr sz="11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algn="r" defTabSz="927733" eaLnBrk="1" hangingPunct="1">
              <a:defRPr sz="11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696913"/>
            <a:ext cx="4656138" cy="3494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6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2377"/>
            <a:ext cx="5486400" cy="419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6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4753"/>
            <a:ext cx="2971800" cy="46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algn="l" defTabSz="927733" eaLnBrk="1" hangingPunct="1">
              <a:defRPr sz="11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4753"/>
            <a:ext cx="2971800" cy="46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100">
                <a:latin typeface="Arial" charset="0"/>
              </a:defRPr>
            </a:lvl1pPr>
          </a:lstStyle>
          <a:p>
            <a:fld id="{E3E3551B-94C8-3A4D-A15F-D24196C426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03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D60F21D-074D-974A-BF77-7FA64A89804F}" type="slidenum">
              <a:rPr lang="en-US">
                <a:latin typeface="Arial" charset="0"/>
              </a:rPr>
              <a:pPr/>
              <a:t>1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61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 algn="ctr">
              <a:defRPr sz="36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F2C1A64B-A4F5-BE4F-A85F-CBAEC043432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4FAD791-4FA0-2946-8C3D-06C231A800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F206980-BA71-C64D-A7A7-35FA82AD11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867400"/>
          </a:xfrm>
        </p:spPr>
        <p:txBody>
          <a:bodyPr/>
          <a:lstStyle>
            <a:lvl1pPr>
              <a:defRPr sz="2800">
                <a:solidFill>
                  <a:srgbClr val="A53926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7AC089F-B2AF-1045-BF1C-A8B7EE9891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5C6A7D9-ED19-604B-AF62-45187907CC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B765E5-D844-D640-B70C-C09F640762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FBA697-69F8-DD4E-849E-10AA8478ED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5ED222D-C698-E245-AA7F-86FF34DE2C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AE12743-475A-7946-A1F2-B7229C7927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858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1"/>
            <a:ext cx="9144000" cy="6858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800" kern="1200" spc="-100" baseline="0">
          <a:solidFill>
            <a:schemeClr val="tx2">
              <a:lumMod val="75000"/>
            </a:schemeClr>
          </a:solidFill>
          <a:latin typeface="Century Gothic"/>
          <a:ea typeface="+mj-ea"/>
          <a:cs typeface="Century Gothic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rgbClr val="A53926"/>
          </a:solidFill>
          <a:latin typeface="Calibri"/>
          <a:ea typeface="+mn-ea"/>
          <a:cs typeface="Calibri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2200" kern="1200" baseline="0">
          <a:solidFill>
            <a:schemeClr val="tx1"/>
          </a:solidFill>
          <a:latin typeface="Calibri"/>
          <a:ea typeface="+mn-ea"/>
          <a:cs typeface="Calibri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s://ilostat.ilo.org/data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s://ilostat.ilo.org/data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population.un.org/wpp/DataQuery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hyperlink" Target="https://ilostat.ilo.org/data/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opulation.un.org/wpp/DataQuery/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s://ilostat.ilo.org/data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ilostat.ilo.org/data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ilostat.ilo.org/data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ilostat.ilo.org/data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ilostat.ilo.org/data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ilostat.ilo.org/data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3400" y="1447800"/>
            <a:ext cx="8153400" cy="17526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br>
              <a:rPr lang="en-US" sz="4000" dirty="0">
                <a:solidFill>
                  <a:srgbClr val="A53926"/>
                </a:solidFill>
                <a:latin typeface="Cambria" panose="02040503050406030204" pitchFamily="18" charset="0"/>
                <a:cs typeface="Calibri" panose="020F0502020204030204" pitchFamily="34" charset="0"/>
              </a:rPr>
            </a:br>
            <a:br>
              <a:rPr lang="en-US" sz="4000" dirty="0">
                <a:solidFill>
                  <a:srgbClr val="A53926"/>
                </a:solidFill>
                <a:latin typeface="Cambria" panose="02040503050406030204" pitchFamily="18" charset="0"/>
                <a:cs typeface="Calibri" panose="020F0502020204030204" pitchFamily="34" charset="0"/>
              </a:rPr>
            </a:br>
            <a:br>
              <a:rPr lang="en-US" sz="4000" dirty="0">
                <a:solidFill>
                  <a:srgbClr val="A53926"/>
                </a:solidFill>
                <a:latin typeface="Cambria" panose="02040503050406030204" pitchFamily="18" charset="0"/>
                <a:cs typeface="Calibri" panose="020F0502020204030204" pitchFamily="34" charset="0"/>
              </a:rPr>
            </a:br>
            <a:r>
              <a:rPr lang="en-US" sz="4000" dirty="0">
                <a:solidFill>
                  <a:srgbClr val="A53926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Longer Lives, Later Retirement? </a:t>
            </a:r>
            <a:br>
              <a:rPr lang="en-US" sz="4000" dirty="0">
                <a:solidFill>
                  <a:srgbClr val="A53926"/>
                </a:solidFill>
                <a:latin typeface="Cambria" panose="02040503050406030204" pitchFamily="18" charset="0"/>
                <a:cs typeface="Calibri" panose="020F0502020204030204" pitchFamily="34" charset="0"/>
              </a:rPr>
            </a:br>
            <a:r>
              <a:rPr lang="en-US" sz="4000" dirty="0">
                <a:solidFill>
                  <a:srgbClr val="A53926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Evidence from Around the World</a:t>
            </a:r>
            <a:br>
              <a:rPr lang="en-US" sz="4000" dirty="0">
                <a:solidFill>
                  <a:srgbClr val="A53926"/>
                </a:solidFill>
                <a:latin typeface="Cambria" panose="02040503050406030204" pitchFamily="18" charset="0"/>
                <a:cs typeface="Cambria"/>
              </a:rPr>
            </a:br>
            <a:endParaRPr lang="en-US" sz="4000" dirty="0">
              <a:solidFill>
                <a:srgbClr val="A53926"/>
              </a:solidFill>
              <a:latin typeface="Cambria" panose="02040503050406030204" pitchFamily="18" charset="0"/>
              <a:cs typeface="Cambria"/>
            </a:endParaRPr>
          </a:p>
        </p:txBody>
      </p:sp>
      <p:sp>
        <p:nvSpPr>
          <p:cNvPr id="3075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657600"/>
            <a:ext cx="7620000" cy="30480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endParaRPr lang="en-US" sz="2000" dirty="0">
              <a:solidFill>
                <a:srgbClr val="A539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en-US" sz="2800" dirty="0">
                <a:solidFill>
                  <a:srgbClr val="A53926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Courtney Coile</a:t>
            </a:r>
          </a:p>
          <a:p>
            <a:pPr algn="ctr" eaLnBrk="1" hangingPunct="1">
              <a:spcBef>
                <a:spcPts val="0"/>
              </a:spcBef>
            </a:pPr>
            <a:r>
              <a:rPr lang="en-US" b="0" dirty="0">
                <a:latin typeface="Cambria" panose="02040503050406030204" pitchFamily="18" charset="0"/>
                <a:cs typeface="Calibri" panose="020F0502020204030204" pitchFamily="34" charset="0"/>
              </a:rPr>
              <a:t>Wellesley College and NBER</a:t>
            </a:r>
          </a:p>
          <a:p>
            <a:pPr algn="ctr" eaLnBrk="1" hangingPunct="1">
              <a:spcBef>
                <a:spcPts val="0"/>
              </a:spcBef>
            </a:pPr>
            <a:endParaRPr lang="en-US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en-US" dirty="0">
                <a:latin typeface="Cambria" panose="02040503050406030204" pitchFamily="18" charset="0"/>
                <a:cs typeface="Calibri" panose="020F0502020204030204" pitchFamily="34" charset="0"/>
              </a:rPr>
              <a:t>National Transfer Accounts Project 13</a:t>
            </a:r>
            <a:r>
              <a:rPr lang="en-US" baseline="30000" dirty="0">
                <a:latin typeface="Cambria" panose="02040503050406030204" pitchFamily="18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mbria" panose="02040503050406030204" pitchFamily="18" charset="0"/>
                <a:cs typeface="Calibri" panose="020F0502020204030204" pitchFamily="34" charset="0"/>
              </a:rPr>
              <a:t> Global Meeting</a:t>
            </a:r>
          </a:p>
          <a:p>
            <a:pPr algn="ctr" eaLnBrk="1" hangingPunct="1">
              <a:spcBef>
                <a:spcPts val="0"/>
              </a:spcBef>
            </a:pPr>
            <a:r>
              <a:rPr lang="en-US" dirty="0">
                <a:latin typeface="Cambria" panose="02040503050406030204" pitchFamily="18" charset="0"/>
                <a:cs typeface="Calibri" panose="020F0502020204030204" pitchFamily="34" charset="0"/>
              </a:rPr>
              <a:t>August 3, 2020</a:t>
            </a:r>
          </a:p>
          <a:p>
            <a:pPr algn="ctr" eaLnBrk="1" hangingPunct="1">
              <a:spcBef>
                <a:spcPts val="0"/>
              </a:spcBef>
            </a:pPr>
            <a:endParaRPr lang="en-US" b="0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EFF2AD-3AB8-7B49-B588-B96710B1140B}"/>
              </a:ext>
            </a:extLst>
          </p:cNvPr>
          <p:cNvSpPr txBox="1"/>
          <p:nvPr/>
        </p:nvSpPr>
        <p:spPr>
          <a:xfrm>
            <a:off x="0" y="6584950"/>
            <a:ext cx="472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</a:t>
            </a:r>
            <a:r>
              <a:rPr lang="en-US" sz="1200" dirty="0">
                <a:latin typeface="Cambria" panose="02040503050406030204" pitchFamily="18" charset="0"/>
                <a:hlinkClick r:id="rId2"/>
              </a:rPr>
              <a:t>https://ilostat.ilo.org/data/</a:t>
            </a:r>
            <a:endParaRPr lang="en-US" sz="1200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7954A-2525-1844-BC77-BD7E93EFF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762000"/>
            <a:ext cx="8153400" cy="5924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9BBA5A-FC7E-7D4D-89F6-94CE9F55CC3B}"/>
              </a:ext>
            </a:extLst>
          </p:cNvPr>
          <p:cNvSpPr txBox="1"/>
          <p:nvPr/>
        </p:nvSpPr>
        <p:spPr>
          <a:xfrm>
            <a:off x="2743200" y="2209800"/>
            <a:ext cx="1295400" cy="4114800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DAD6EF-7321-F74A-8A33-7319E93B0F8A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spc="-100" baseline="0">
                <a:solidFill>
                  <a:schemeClr val="tx2">
                    <a:lumMod val="7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latin typeface="Cambria" panose="02040503050406030204" pitchFamily="18" charset="0"/>
              </a:rPr>
              <a:t>Rising LFP For Men in High-Income Countries Only</a:t>
            </a:r>
          </a:p>
        </p:txBody>
      </p:sp>
    </p:spTree>
    <p:extLst>
      <p:ext uri="{BB962C8B-B14F-4D97-AF65-F5344CB8AC3E}">
        <p14:creationId xmlns:p14="http://schemas.microsoft.com/office/powerpoint/2010/main" val="584096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EFF2AD-3AB8-7B49-B588-B96710B1140B}"/>
              </a:ext>
            </a:extLst>
          </p:cNvPr>
          <p:cNvSpPr txBox="1"/>
          <p:nvPr/>
        </p:nvSpPr>
        <p:spPr>
          <a:xfrm>
            <a:off x="0" y="6584950"/>
            <a:ext cx="472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</a:t>
            </a:r>
            <a:r>
              <a:rPr lang="en-US" sz="1200" dirty="0">
                <a:latin typeface="Cambria" panose="02040503050406030204" pitchFamily="18" charset="0"/>
                <a:hlinkClick r:id="rId2"/>
              </a:rPr>
              <a:t>https://ilostat.ilo.org/data/</a:t>
            </a:r>
            <a:endParaRPr lang="en-US" sz="1200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1BFE65-997F-1A4E-A763-FFAA9BAEF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60" y="724107"/>
            <a:ext cx="8153400" cy="5924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B31C27-3A22-D141-B5E3-E528AA3DEB3C}"/>
              </a:ext>
            </a:extLst>
          </p:cNvPr>
          <p:cNvSpPr txBox="1"/>
          <p:nvPr/>
        </p:nvSpPr>
        <p:spPr>
          <a:xfrm>
            <a:off x="2667000" y="4495800"/>
            <a:ext cx="1143000" cy="1815648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B7D785-E6DB-D844-9130-BADEC801B72D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spc="-100" baseline="0">
                <a:solidFill>
                  <a:schemeClr val="tx2">
                    <a:lumMod val="7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latin typeface="Cambria" panose="02040503050406030204" pitchFamily="18" charset="0"/>
              </a:rPr>
              <a:t>Rising LFP For Men in High-Income Countries Only</a:t>
            </a:r>
          </a:p>
        </p:txBody>
      </p:sp>
    </p:spTree>
    <p:extLst>
      <p:ext uri="{BB962C8B-B14F-4D97-AF65-F5344CB8AC3E}">
        <p14:creationId xmlns:p14="http://schemas.microsoft.com/office/powerpoint/2010/main" val="290914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F64B-C0E0-7242-B2A1-288595F2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The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81ECE-DBA3-9049-939C-B0D59731F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Living longer all around the world</a:t>
            </a:r>
          </a:p>
          <a:p>
            <a:pPr lvl="1"/>
            <a:r>
              <a:rPr lang="en-US" dirty="0">
                <a:latin typeface="Cambria" panose="02040503050406030204" pitchFamily="18" charset="0"/>
              </a:rPr>
              <a:t>LE at age 50 has risen by 9 years over past 70 years, 3-4 years over past 30 years</a:t>
            </a:r>
          </a:p>
          <a:p>
            <a:pPr lvl="1"/>
            <a:r>
              <a:rPr lang="en-US" dirty="0">
                <a:latin typeface="Cambria" panose="02040503050406030204" pitchFamily="18" charset="0"/>
              </a:rPr>
              <a:t>Increases in countries of all income levels, larger gains in higher-income countries</a:t>
            </a:r>
          </a:p>
          <a:p>
            <a:r>
              <a:rPr lang="en-US" dirty="0">
                <a:latin typeface="Cambria" panose="02040503050406030204" pitchFamily="18" charset="0"/>
              </a:rPr>
              <a:t>Working longer only in richer countries</a:t>
            </a:r>
          </a:p>
          <a:p>
            <a:pPr lvl="1"/>
            <a:r>
              <a:rPr lang="en-US" dirty="0">
                <a:latin typeface="Cambria" panose="02040503050406030204" pitchFamily="18" charset="0"/>
              </a:rPr>
              <a:t>Women in high-income countries: +17-25% points at ages 50-64</a:t>
            </a:r>
          </a:p>
          <a:p>
            <a:pPr lvl="1"/>
            <a:r>
              <a:rPr lang="en-US" dirty="0">
                <a:latin typeface="Cambria" panose="02040503050406030204" pitchFamily="18" charset="0"/>
              </a:rPr>
              <a:t>Women in upper-middle-income: + 10% points at 55-64</a:t>
            </a:r>
          </a:p>
          <a:p>
            <a:pPr lvl="1"/>
            <a:r>
              <a:rPr lang="en-US" dirty="0">
                <a:latin typeface="Cambria" panose="02040503050406030204" pitchFamily="18" charset="0"/>
              </a:rPr>
              <a:t>Men in high-income countries: +15% points at 60-64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5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F64B-C0E0-7242-B2A1-288595F2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The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81ECE-DBA3-9049-939C-B0D59731F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Does economic theory predict people will work longer as life expectancy increases?</a:t>
            </a:r>
          </a:p>
          <a:p>
            <a:r>
              <a:rPr lang="en-US" dirty="0">
                <a:latin typeface="Cambria" panose="02040503050406030204" pitchFamily="18" charset="0"/>
              </a:rPr>
              <a:t>Why are people working longer in richer countries (and might trend spread to other countries)?</a:t>
            </a:r>
          </a:p>
          <a:p>
            <a:r>
              <a:rPr lang="en-US" dirty="0">
                <a:latin typeface="Cambria" panose="02040503050406030204" pitchFamily="18" charset="0"/>
              </a:rPr>
              <a:t>What are the implications of living longer while not working longer?</a:t>
            </a:r>
          </a:p>
          <a:p>
            <a:endParaRPr lang="en-US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8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F64B-C0E0-7242-B2A1-288595F2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How LE Increases Affect Retirement: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81ECE-DBA3-9049-939C-B0D59731F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9C96D4B7-9023-E042-8C99-67B9729BD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85800"/>
            <a:ext cx="8382000" cy="6056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BDB2C-1286-9E4B-A3A7-D3ABB9A9DEEF}"/>
              </a:ext>
            </a:extLst>
          </p:cNvPr>
          <p:cNvSpPr txBox="1"/>
          <p:nvPr/>
        </p:nvSpPr>
        <p:spPr>
          <a:xfrm>
            <a:off x="2667000" y="1615213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Work and Retirement in 1990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57093-5227-0349-AB86-CA00C9E25783}"/>
              </a:ext>
            </a:extLst>
          </p:cNvPr>
          <p:cNvSpPr txBox="1"/>
          <p:nvPr/>
        </p:nvSpPr>
        <p:spPr>
          <a:xfrm>
            <a:off x="3200400" y="354330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Work and Retirement in 2020</a:t>
            </a:r>
          </a:p>
        </p:txBody>
      </p:sp>
    </p:spTree>
    <p:extLst>
      <p:ext uri="{BB962C8B-B14F-4D97-AF65-F5344CB8AC3E}">
        <p14:creationId xmlns:p14="http://schemas.microsoft.com/office/powerpoint/2010/main" val="833466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F64B-C0E0-7242-B2A1-288595F2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How LE Increases Affect Retirement: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81ECE-DBA3-9049-939C-B0D59731F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Horizon effect: more resources needed to finance longer lifespan </a:t>
            </a:r>
          </a:p>
          <a:p>
            <a:pPr lvl="1"/>
            <a:r>
              <a:rPr lang="en-US" b="1" dirty="0">
                <a:latin typeface="Cambria" panose="02040503050406030204" pitchFamily="18" charset="0"/>
                <a:sym typeface="Wingdings" pitchFamily="2" charset="2"/>
              </a:rPr>
              <a:t>later retirement</a:t>
            </a:r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, at least in some cases (Chang, 1991)</a:t>
            </a:r>
          </a:p>
          <a:p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Uncertainty effect: decrease in variability of age at death makes it optimal to save, plan for retirement </a:t>
            </a:r>
          </a:p>
          <a:p>
            <a:pPr lvl="1"/>
            <a:r>
              <a:rPr lang="en-US" b="1" dirty="0">
                <a:latin typeface="Cambria" panose="02040503050406030204" pitchFamily="18" charset="0"/>
                <a:sym typeface="Wingdings" pitchFamily="2" charset="2"/>
              </a:rPr>
              <a:t>earlier retirement </a:t>
            </a:r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(</a:t>
            </a:r>
            <a:r>
              <a:rPr lang="en-US" dirty="0" err="1">
                <a:latin typeface="Cambria" panose="02040503050406030204" pitchFamily="18" charset="0"/>
                <a:sym typeface="Wingdings" pitchFamily="2" charset="2"/>
              </a:rPr>
              <a:t>Kalemli-Ozcan</a:t>
            </a:r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 and Weil, 2010) </a:t>
            </a:r>
            <a:endParaRPr lang="en-US" b="1" dirty="0">
              <a:latin typeface="Cambria" panose="02040503050406030204" pitchFamily="18" charset="0"/>
              <a:sym typeface="Wingdings" pitchFamily="2" charset="2"/>
            </a:endParaRPr>
          </a:p>
          <a:p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Income effect: compression of morbidity </a:t>
            </a:r>
          </a:p>
          <a:p>
            <a:pPr lvl="1"/>
            <a:r>
              <a:rPr lang="en-US" b="1" dirty="0">
                <a:latin typeface="Cambria" panose="02040503050406030204" pitchFamily="18" charset="0"/>
                <a:sym typeface="Wingdings" pitchFamily="2" charset="2"/>
              </a:rPr>
              <a:t>later retirement and less than proportional increase in working life</a:t>
            </a:r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 (Bloom, Canning, and Moore, 2007, 2014)</a:t>
            </a:r>
          </a:p>
          <a:p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Return to schooling: rising LE affects both education (Ben-Porath, 1967) and retirement </a:t>
            </a:r>
          </a:p>
          <a:p>
            <a:pPr lvl="1"/>
            <a:r>
              <a:rPr lang="en-US" b="1" dirty="0">
                <a:latin typeface="Cambria" panose="02040503050406030204" pitchFamily="18" charset="0"/>
                <a:sym typeface="Wingdings" pitchFamily="2" charset="2"/>
              </a:rPr>
              <a:t>earlier retirement </a:t>
            </a:r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(</a:t>
            </a:r>
            <a:r>
              <a:rPr lang="en-US" dirty="0" err="1">
                <a:latin typeface="Cambria" panose="02040503050406030204" pitchFamily="18" charset="0"/>
                <a:sym typeface="Wingdings" pitchFamily="2" charset="2"/>
              </a:rPr>
              <a:t>Hazan</a:t>
            </a:r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, 2009; Hansen and </a:t>
            </a:r>
            <a:r>
              <a:rPr lang="en-US" dirty="0" err="1">
                <a:latin typeface="Cambria" panose="02040503050406030204" pitchFamily="18" charset="0"/>
                <a:sym typeface="Wingdings" pitchFamily="2" charset="2"/>
              </a:rPr>
              <a:t>Lonstrup</a:t>
            </a:r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, 2012)</a:t>
            </a:r>
          </a:p>
          <a:p>
            <a:pPr lvl="1"/>
            <a:endParaRPr lang="en-US" dirty="0">
              <a:latin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94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F64B-C0E0-7242-B2A1-288595F2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Earlier Retirement in Richer Countries in 20</a:t>
            </a:r>
            <a:r>
              <a:rPr lang="en-US" baseline="30000" dirty="0">
                <a:latin typeface="Cambria" panose="02040503050406030204" pitchFamily="18" charset="0"/>
              </a:rPr>
              <a:t>th</a:t>
            </a:r>
            <a:r>
              <a:rPr lang="en-US" dirty="0">
                <a:latin typeface="Cambria" panose="02040503050406030204" pitchFamily="18" charset="0"/>
              </a:rPr>
              <a:t> Century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81ECE-DBA3-9049-939C-B0D59731F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>
              <a:latin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  <p:pic>
        <p:nvPicPr>
          <p:cNvPr id="4" name="Content Placeholder 6" descr="Screen Shot 2017-08-15 at 3.20.37 PM.png">
            <a:extLst>
              <a:ext uri="{FF2B5EF4-FFF2-40B4-BE49-F238E27FC236}">
                <a16:creationId xmlns:a16="http://schemas.microsoft.com/office/drawing/2014/main" id="{4BF1AE02-0A82-1346-9A31-E340D28C7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r="1695"/>
          <a:stretch>
            <a:fillRect/>
          </a:stretch>
        </p:blipFill>
        <p:spPr>
          <a:xfrm>
            <a:off x="304800" y="685800"/>
            <a:ext cx="8229600" cy="5867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D9D24B-F011-394B-8F72-6FC09CE37166}"/>
              </a:ext>
            </a:extLst>
          </p:cNvPr>
          <p:cNvSpPr txBox="1"/>
          <p:nvPr/>
        </p:nvSpPr>
        <p:spPr>
          <a:xfrm>
            <a:off x="0" y="6553200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Costa, 1998</a:t>
            </a:r>
          </a:p>
        </p:txBody>
      </p:sp>
    </p:spTree>
    <p:extLst>
      <p:ext uri="{BB962C8B-B14F-4D97-AF65-F5344CB8AC3E}">
        <p14:creationId xmlns:p14="http://schemas.microsoft.com/office/powerpoint/2010/main" val="3907697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F64B-C0E0-7242-B2A1-288595F2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Trend of Later Retirement Began in Mid-1990s (Men)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81ECE-DBA3-9049-939C-B0D59731F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>
              <a:latin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9D24B-F011-394B-8F72-6FC09CE37166}"/>
              </a:ext>
            </a:extLst>
          </p:cNvPr>
          <p:cNvSpPr txBox="1"/>
          <p:nvPr/>
        </p:nvSpPr>
        <p:spPr>
          <a:xfrm>
            <a:off x="0" y="6553200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Borsch-</a:t>
            </a:r>
            <a:r>
              <a:rPr lang="en-US" sz="1200" dirty="0" err="1">
                <a:latin typeface="Cambria" panose="02040503050406030204" pitchFamily="18" charset="0"/>
              </a:rPr>
              <a:t>Supan</a:t>
            </a:r>
            <a:r>
              <a:rPr lang="en-US" sz="1200" dirty="0">
                <a:latin typeface="Cambria" panose="02040503050406030204" pitchFamily="18" charset="0"/>
              </a:rPr>
              <a:t> and </a:t>
            </a:r>
            <a:r>
              <a:rPr lang="en-US" sz="1200" dirty="0" err="1">
                <a:latin typeface="Cambria" panose="02040503050406030204" pitchFamily="18" charset="0"/>
              </a:rPr>
              <a:t>Coile</a:t>
            </a:r>
            <a:r>
              <a:rPr lang="en-US" sz="1200" dirty="0">
                <a:latin typeface="Cambria" panose="02040503050406030204" pitchFamily="18" charset="0"/>
              </a:rPr>
              <a:t>,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0DCD6-1E78-3940-8BB1-76E1A0995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782051" cy="518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CC354F-49BD-7D40-9519-3EC416854F01}"/>
              </a:ext>
            </a:extLst>
          </p:cNvPr>
          <p:cNvSpPr txBox="1"/>
          <p:nvPr/>
        </p:nvSpPr>
        <p:spPr>
          <a:xfrm>
            <a:off x="304800" y="8382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Employment Rates of Men Ages 60-64, ISS Countries, 1980-2016</a:t>
            </a:r>
          </a:p>
        </p:txBody>
      </p:sp>
    </p:spTree>
    <p:extLst>
      <p:ext uri="{BB962C8B-B14F-4D97-AF65-F5344CB8AC3E}">
        <p14:creationId xmlns:p14="http://schemas.microsoft.com/office/powerpoint/2010/main" val="1767093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F64B-C0E0-7242-B2A1-288595F2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Trend of Later Retirement Began in Mid-1990s (Women)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81ECE-DBA3-9049-939C-B0D59731F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>
              <a:latin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9D24B-F011-394B-8F72-6FC09CE37166}"/>
              </a:ext>
            </a:extLst>
          </p:cNvPr>
          <p:cNvSpPr txBox="1"/>
          <p:nvPr/>
        </p:nvSpPr>
        <p:spPr>
          <a:xfrm>
            <a:off x="0" y="6553200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Borsch-</a:t>
            </a:r>
            <a:r>
              <a:rPr lang="en-US" sz="1200" dirty="0" err="1">
                <a:latin typeface="Cambria" panose="02040503050406030204" pitchFamily="18" charset="0"/>
              </a:rPr>
              <a:t>Supan</a:t>
            </a:r>
            <a:r>
              <a:rPr lang="en-US" sz="1200" dirty="0">
                <a:latin typeface="Cambria" panose="02040503050406030204" pitchFamily="18" charset="0"/>
              </a:rPr>
              <a:t> and </a:t>
            </a:r>
            <a:r>
              <a:rPr lang="en-US" sz="1200" dirty="0" err="1">
                <a:latin typeface="Cambria" panose="02040503050406030204" pitchFamily="18" charset="0"/>
              </a:rPr>
              <a:t>Coile</a:t>
            </a:r>
            <a:r>
              <a:rPr lang="en-US" sz="1200" dirty="0">
                <a:latin typeface="Cambria" panose="02040503050406030204" pitchFamily="18" charset="0"/>
              </a:rPr>
              <a:t>,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CC354F-49BD-7D40-9519-3EC416854F01}"/>
              </a:ext>
            </a:extLst>
          </p:cNvPr>
          <p:cNvSpPr txBox="1"/>
          <p:nvPr/>
        </p:nvSpPr>
        <p:spPr>
          <a:xfrm>
            <a:off x="304800" y="8382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Employment Rates of Women Ages 60-64, ISS Countries, 1980-2016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68E798-8571-FC4F-829A-C380E980B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" y="1371600"/>
            <a:ext cx="8700932" cy="511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14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F64B-C0E0-7242-B2A1-288595F2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What Might Explain Trends in LFP in Richer Countries?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81ECE-DBA3-9049-939C-B0D59731F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Explanations for earlier retirement (1900-1990s)</a:t>
            </a:r>
          </a:p>
          <a:p>
            <a:pPr lvl="1"/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Rising income</a:t>
            </a:r>
          </a:p>
          <a:p>
            <a:pPr lvl="1"/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Changes in production technology (</a:t>
            </a:r>
            <a:r>
              <a:rPr lang="en-US" dirty="0" err="1">
                <a:latin typeface="Cambria" panose="02040503050406030204" pitchFamily="18" charset="0"/>
                <a:sym typeface="Wingdings" pitchFamily="2" charset="2"/>
              </a:rPr>
              <a:t>Graebner</a:t>
            </a:r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, 1980; Moen, 1988)</a:t>
            </a:r>
          </a:p>
          <a:p>
            <a:pPr lvl="1"/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Growth of public pensions (Costa, 1998; Fetter and Lockwood, 2018; </a:t>
            </a:r>
            <a:r>
              <a:rPr lang="en-US" dirty="0" err="1">
                <a:latin typeface="Cambria" panose="02040503050406030204" pitchFamily="18" charset="0"/>
                <a:sym typeface="Wingdings" pitchFamily="2" charset="2"/>
              </a:rPr>
              <a:t>Gelber</a:t>
            </a:r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 et al., 2017)</a:t>
            </a:r>
          </a:p>
          <a:p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Explanations for later retirement (1990s-present)</a:t>
            </a:r>
          </a:p>
          <a:p>
            <a:pPr lvl="1"/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Rising education</a:t>
            </a:r>
          </a:p>
          <a:p>
            <a:pPr lvl="1"/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Improving health</a:t>
            </a:r>
          </a:p>
          <a:p>
            <a:pPr lvl="1"/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Cohort effects for women (Goldin and Katz, 2018); also affect husbands (</a:t>
            </a:r>
            <a:r>
              <a:rPr lang="en-US" dirty="0" err="1">
                <a:latin typeface="Cambria" panose="02040503050406030204" pitchFamily="18" charset="0"/>
                <a:sym typeface="Wingdings" pitchFamily="2" charset="2"/>
              </a:rPr>
              <a:t>Schirle</a:t>
            </a:r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, 2008)</a:t>
            </a:r>
          </a:p>
          <a:p>
            <a:pPr lvl="1"/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Pension reforms</a:t>
            </a:r>
          </a:p>
          <a:p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Consider some evidence from NBER International Social Security (ISS) project</a:t>
            </a:r>
            <a:endParaRPr lang="en-US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10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5EECB-9B59-DB4E-B740-2AC1B3A9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Rising LE at Age 50 in All Country Income Groups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32C55-09FF-A24A-B44C-4A4145DE4D80}"/>
              </a:ext>
            </a:extLst>
          </p:cNvPr>
          <p:cNvSpPr txBox="1"/>
          <p:nvPr/>
        </p:nvSpPr>
        <p:spPr>
          <a:xfrm>
            <a:off x="0" y="6581001"/>
            <a:ext cx="891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</a:t>
            </a:r>
            <a:r>
              <a:rPr lang="en-US" sz="1200" dirty="0">
                <a:latin typeface="Cambria" panose="02040503050406030204" pitchFamily="18" charset="0"/>
                <a:hlinkClick r:id="rId2"/>
              </a:rPr>
              <a:t>https://population.un.org/wpp/DataQuery/</a:t>
            </a:r>
            <a:endParaRPr lang="en-US" sz="1200" dirty="0">
              <a:latin typeface="Cambria" panose="02040503050406030204" pitchFamily="18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00A40AD-E4CA-B941-B935-25D9CEC9E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473" y="708737"/>
            <a:ext cx="8075053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65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Trends in Health &amp; Education (No U-Shape)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3BD6BD2-873B-1848-A87E-3C9DBD1B9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33" y="724678"/>
            <a:ext cx="6868767" cy="29329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8FA940-1349-EE42-B4DD-182329325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32" y="3653611"/>
            <a:ext cx="6868767" cy="2899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BB82FB-8E3C-0040-AA9E-DDC7F649136A}"/>
              </a:ext>
            </a:extLst>
          </p:cNvPr>
          <p:cNvSpPr txBox="1"/>
          <p:nvPr/>
        </p:nvSpPr>
        <p:spPr>
          <a:xfrm>
            <a:off x="0" y="6553200"/>
            <a:ext cx="3352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</a:t>
            </a:r>
            <a:r>
              <a:rPr lang="en-US" sz="1200" dirty="0" err="1">
                <a:latin typeface="Cambria" panose="02040503050406030204" pitchFamily="18" charset="0"/>
              </a:rPr>
              <a:t>Coile</a:t>
            </a:r>
            <a:r>
              <a:rPr lang="en-US" sz="1200" dirty="0">
                <a:latin typeface="Cambria" panose="02040503050406030204" pitchFamily="18" charset="0"/>
              </a:rPr>
              <a:t>, Milligan, and Wise, 2020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596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88AF3B-DD2E-F841-A0C7-BAD66EBA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3" y="717549"/>
            <a:ext cx="8834145" cy="58574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B1500DB-9D9F-FE4B-94F0-A2C5DF14E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Pension Reforms: Frequent, Strengthen Work Incentives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53AB5B-191B-C04A-8988-33C89050B9EE}"/>
              </a:ext>
            </a:extLst>
          </p:cNvPr>
          <p:cNvSpPr txBox="1"/>
          <p:nvPr/>
        </p:nvSpPr>
        <p:spPr>
          <a:xfrm>
            <a:off x="8286180" y="864958"/>
            <a:ext cx="699006" cy="5857422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B69C3D-97B8-1C45-9EA3-95D3EAD0FE57}"/>
              </a:ext>
            </a:extLst>
          </p:cNvPr>
          <p:cNvSpPr txBox="1"/>
          <p:nvPr/>
        </p:nvSpPr>
        <p:spPr>
          <a:xfrm>
            <a:off x="139193" y="1835976"/>
            <a:ext cx="8805969" cy="373824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C4979-544B-8C49-B6EA-126F6F9F665C}"/>
              </a:ext>
            </a:extLst>
          </p:cNvPr>
          <p:cNvSpPr txBox="1"/>
          <p:nvPr/>
        </p:nvSpPr>
        <p:spPr>
          <a:xfrm>
            <a:off x="139194" y="2449738"/>
            <a:ext cx="8815908" cy="381000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A82F68-192F-B544-9C52-4D76C68CFCF0}"/>
              </a:ext>
            </a:extLst>
          </p:cNvPr>
          <p:cNvSpPr txBox="1"/>
          <p:nvPr/>
        </p:nvSpPr>
        <p:spPr>
          <a:xfrm>
            <a:off x="127345" y="3110619"/>
            <a:ext cx="8834145" cy="151497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BD414-059C-0F43-8351-5F2A97E1ADD1}"/>
              </a:ext>
            </a:extLst>
          </p:cNvPr>
          <p:cNvSpPr txBox="1"/>
          <p:nvPr/>
        </p:nvSpPr>
        <p:spPr>
          <a:xfrm>
            <a:off x="145809" y="3793669"/>
            <a:ext cx="8799353" cy="179616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1CD046-E214-7049-87B4-41079CB36BD1}"/>
              </a:ext>
            </a:extLst>
          </p:cNvPr>
          <p:cNvSpPr txBox="1"/>
          <p:nvPr/>
        </p:nvSpPr>
        <p:spPr>
          <a:xfrm>
            <a:off x="145809" y="4202597"/>
            <a:ext cx="8799353" cy="179616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9FABF3-E3C0-2149-BF4A-F6606730151E}"/>
              </a:ext>
            </a:extLst>
          </p:cNvPr>
          <p:cNvSpPr txBox="1"/>
          <p:nvPr/>
        </p:nvSpPr>
        <p:spPr>
          <a:xfrm>
            <a:off x="155748" y="4638221"/>
            <a:ext cx="8799353" cy="179616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582779-40A3-7846-9A6D-2150BB4A8557}"/>
              </a:ext>
            </a:extLst>
          </p:cNvPr>
          <p:cNvSpPr txBox="1"/>
          <p:nvPr/>
        </p:nvSpPr>
        <p:spPr>
          <a:xfrm>
            <a:off x="155748" y="5516788"/>
            <a:ext cx="8799353" cy="179616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DED577-1556-484C-A499-2C03BCBF3B45}"/>
              </a:ext>
            </a:extLst>
          </p:cNvPr>
          <p:cNvSpPr txBox="1"/>
          <p:nvPr/>
        </p:nvSpPr>
        <p:spPr>
          <a:xfrm>
            <a:off x="155748" y="5930978"/>
            <a:ext cx="8799353" cy="179616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1BB7E9-4F7F-7343-9D14-DC79135D0A8B}"/>
              </a:ext>
            </a:extLst>
          </p:cNvPr>
          <p:cNvSpPr txBox="1"/>
          <p:nvPr/>
        </p:nvSpPr>
        <p:spPr>
          <a:xfrm>
            <a:off x="155748" y="6370862"/>
            <a:ext cx="8799353" cy="179616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0BA706-E168-D746-A5B9-CFCFE347FA85}"/>
              </a:ext>
            </a:extLst>
          </p:cNvPr>
          <p:cNvSpPr txBox="1"/>
          <p:nvPr/>
        </p:nvSpPr>
        <p:spPr>
          <a:xfrm>
            <a:off x="0" y="6588260"/>
            <a:ext cx="510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Borsch-</a:t>
            </a:r>
            <a:r>
              <a:rPr lang="en-US" sz="1200" dirty="0" err="1">
                <a:latin typeface="Cambria" panose="02040503050406030204" pitchFamily="18" charset="0"/>
              </a:rPr>
              <a:t>Supan</a:t>
            </a:r>
            <a:r>
              <a:rPr lang="en-US" sz="1200" dirty="0">
                <a:latin typeface="Cambria" panose="02040503050406030204" pitchFamily="18" charset="0"/>
              </a:rPr>
              <a:t> and </a:t>
            </a:r>
            <a:r>
              <a:rPr lang="en-US" sz="1200" dirty="0" err="1">
                <a:latin typeface="Cambria" panose="02040503050406030204" pitchFamily="18" charset="0"/>
              </a:rPr>
              <a:t>Coile</a:t>
            </a:r>
            <a:r>
              <a:rPr lang="en-US" sz="1200" dirty="0">
                <a:latin typeface="Cambria" panose="02040503050406030204" pitchFamily="18" charset="0"/>
              </a:rPr>
              <a:t>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956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Rising Pension Eligibility Ages</a:t>
            </a:r>
          </a:p>
        </p:txBody>
      </p:sp>
      <p:pic>
        <p:nvPicPr>
          <p:cNvPr id="4" name="Picture 3" descr="Screen Shot 2019-04-22 at 6.17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6" y="3608210"/>
            <a:ext cx="7876854" cy="3017032"/>
          </a:xfrm>
          <a:prstGeom prst="rect">
            <a:avLst/>
          </a:prstGeom>
        </p:spPr>
      </p:pic>
      <p:pic>
        <p:nvPicPr>
          <p:cNvPr id="7" name="Picture 6" descr="Screen Shot 2019-04-22 at 6.14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91793"/>
            <a:ext cx="7772400" cy="29676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FEEA3C-0DE9-2B46-87D6-D8262C499787}"/>
              </a:ext>
            </a:extLst>
          </p:cNvPr>
          <p:cNvSpPr txBox="1"/>
          <p:nvPr/>
        </p:nvSpPr>
        <p:spPr>
          <a:xfrm>
            <a:off x="0" y="6575852"/>
            <a:ext cx="495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Borsch-</a:t>
            </a:r>
            <a:r>
              <a:rPr lang="en-US" sz="1200" dirty="0" err="1">
                <a:latin typeface="Cambria" panose="02040503050406030204" pitchFamily="18" charset="0"/>
              </a:rPr>
              <a:t>Supan</a:t>
            </a:r>
            <a:r>
              <a:rPr lang="en-US" sz="1200" dirty="0">
                <a:latin typeface="Cambria" panose="02040503050406030204" pitchFamily="18" charset="0"/>
              </a:rPr>
              <a:t> and </a:t>
            </a:r>
            <a:r>
              <a:rPr lang="en-US" sz="1200" dirty="0" err="1">
                <a:latin typeface="Cambria" panose="02040503050406030204" pitchFamily="18" charset="0"/>
              </a:rPr>
              <a:t>Coile</a:t>
            </a:r>
            <a:r>
              <a:rPr lang="en-US" sz="1200" dirty="0">
                <a:latin typeface="Cambria" panose="02040503050406030204" pitchFamily="18" charset="0"/>
              </a:rPr>
              <a:t>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711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Higher EEA Leads to Later Retirement (UK Case Study)</a:t>
            </a:r>
          </a:p>
        </p:txBody>
      </p:sp>
      <p:pic>
        <p:nvPicPr>
          <p:cNvPr id="6" name="Picture 5" descr="Macintosh HD:Users:ccoile:Desktop:Screen Shot 2017-09-29 at 2.03.28 PM.png">
            <a:extLst>
              <a:ext uri="{FF2B5EF4-FFF2-40B4-BE49-F238E27FC236}">
                <a16:creationId xmlns:a16="http://schemas.microsoft.com/office/drawing/2014/main" id="{D3F690B4-5574-5C4B-B62E-0D9A469844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2" y="1219200"/>
            <a:ext cx="7315200" cy="50291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31D57F-7DD4-244B-8F29-558AE676275F}"/>
              </a:ext>
            </a:extLst>
          </p:cNvPr>
          <p:cNvSpPr txBox="1"/>
          <p:nvPr/>
        </p:nvSpPr>
        <p:spPr>
          <a:xfrm>
            <a:off x="7435702" y="873112"/>
            <a:ext cx="170829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UK women: Each time state pension age rises by one year, the employment rate jumps by 10 % points at the affected age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77EB82-1340-624E-A0AD-A65D1FB7B1C7}"/>
              </a:ext>
            </a:extLst>
          </p:cNvPr>
          <p:cNvCxnSpPr/>
          <p:nvPr/>
        </p:nvCxnSpPr>
        <p:spPr>
          <a:xfrm flipH="1">
            <a:off x="7391400" y="3429000"/>
            <a:ext cx="762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FC0C16-184B-7B45-88FA-B191FE94836E}"/>
              </a:ext>
            </a:extLst>
          </p:cNvPr>
          <p:cNvCxnSpPr>
            <a:cxnSpLocks/>
          </p:cNvCxnSpPr>
          <p:nvPr/>
        </p:nvCxnSpPr>
        <p:spPr>
          <a:xfrm>
            <a:off x="8153400" y="3181436"/>
            <a:ext cx="0" cy="2475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65145A1-5199-514C-8FE3-25221D07176D}"/>
              </a:ext>
            </a:extLst>
          </p:cNvPr>
          <p:cNvSpPr txBox="1"/>
          <p:nvPr/>
        </p:nvSpPr>
        <p:spPr>
          <a:xfrm>
            <a:off x="7604051" y="4067032"/>
            <a:ext cx="13716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Similar evidence from Italy and Japan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EAF268-13B7-D54A-BBF7-ACF63396427E}"/>
              </a:ext>
            </a:extLst>
          </p:cNvPr>
          <p:cNvSpPr txBox="1"/>
          <p:nvPr/>
        </p:nvSpPr>
        <p:spPr>
          <a:xfrm>
            <a:off x="838202" y="722991"/>
            <a:ext cx="281939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Employment rates at specific ages (e.g., age 60)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1A634AE-672E-F949-BF26-73E79A4D0227}"/>
              </a:ext>
            </a:extLst>
          </p:cNvPr>
          <p:cNvCxnSpPr/>
          <p:nvPr/>
        </p:nvCxnSpPr>
        <p:spPr>
          <a:xfrm>
            <a:off x="2209800" y="1371600"/>
            <a:ext cx="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493FD86-23B3-144F-B252-F0474C7F985A}"/>
              </a:ext>
            </a:extLst>
          </p:cNvPr>
          <p:cNvSpPr txBox="1"/>
          <p:nvPr/>
        </p:nvSpPr>
        <p:spPr>
          <a:xfrm>
            <a:off x="120502" y="6553200"/>
            <a:ext cx="50610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</a:t>
            </a:r>
            <a:r>
              <a:rPr lang="en-US" sz="1200" dirty="0" err="1">
                <a:latin typeface="Cambria" panose="02040503050406030204" pitchFamily="18" charset="0"/>
              </a:rPr>
              <a:t>Coile</a:t>
            </a:r>
            <a:r>
              <a:rPr lang="en-US" sz="1200" dirty="0">
                <a:latin typeface="Cambria" panose="02040503050406030204" pitchFamily="18" charset="0"/>
              </a:rPr>
              <a:t>, Milligan, and Wise, 2020 (UK Chapter)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59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Average Implicit Tax is Falling Over Time (Men)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609600"/>
          <a:ext cx="82296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7CE7BC2-87EB-1E41-B0FA-928E620C1A20}"/>
              </a:ext>
            </a:extLst>
          </p:cNvPr>
          <p:cNvSpPr txBox="1"/>
          <p:nvPr/>
        </p:nvSpPr>
        <p:spPr>
          <a:xfrm>
            <a:off x="76200" y="6553200"/>
            <a:ext cx="487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Borsch-</a:t>
            </a:r>
            <a:r>
              <a:rPr lang="en-US" sz="1200" dirty="0" err="1">
                <a:latin typeface="Cambria" panose="02040503050406030204" pitchFamily="18" charset="0"/>
              </a:rPr>
              <a:t>Supan</a:t>
            </a:r>
            <a:r>
              <a:rPr lang="en-US" sz="1200" dirty="0">
                <a:latin typeface="Cambria" panose="02040503050406030204" pitchFamily="18" charset="0"/>
              </a:rPr>
              <a:t> and </a:t>
            </a:r>
            <a:r>
              <a:rPr lang="en-US" sz="1200" dirty="0" err="1">
                <a:latin typeface="Cambria" panose="02040503050406030204" pitchFamily="18" charset="0"/>
              </a:rPr>
              <a:t>Coile</a:t>
            </a:r>
            <a:r>
              <a:rPr lang="en-US" sz="1200" dirty="0">
                <a:latin typeface="Cambria" panose="02040503050406030204" pitchFamily="18" charset="0"/>
              </a:rPr>
              <a:t>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53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Average Implicit Tax is Falling Over Time (Women)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609600"/>
          <a:ext cx="82296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C8A5F3A-0293-AE40-B073-FFA890F9E886}"/>
              </a:ext>
            </a:extLst>
          </p:cNvPr>
          <p:cNvSpPr txBox="1"/>
          <p:nvPr/>
        </p:nvSpPr>
        <p:spPr>
          <a:xfrm>
            <a:off x="0" y="6553200"/>
            <a:ext cx="464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Borsch-</a:t>
            </a:r>
            <a:r>
              <a:rPr lang="en-US" sz="1200" dirty="0" err="1">
                <a:latin typeface="Cambria" panose="02040503050406030204" pitchFamily="18" charset="0"/>
              </a:rPr>
              <a:t>Supan</a:t>
            </a:r>
            <a:r>
              <a:rPr lang="en-US" sz="1200" dirty="0">
                <a:latin typeface="Cambria" panose="02040503050406030204" pitchFamily="18" charset="0"/>
              </a:rPr>
              <a:t> and </a:t>
            </a:r>
            <a:r>
              <a:rPr lang="en-US" sz="1200" dirty="0" err="1">
                <a:latin typeface="Cambria" panose="02040503050406030204" pitchFamily="18" charset="0"/>
              </a:rPr>
              <a:t>Coile</a:t>
            </a:r>
            <a:r>
              <a:rPr lang="en-US" sz="1200" dirty="0">
                <a:latin typeface="Cambria" panose="02040503050406030204" pitchFamily="18" charset="0"/>
              </a:rPr>
              <a:t>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798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>
            <a:extLst>
              <a:ext uri="{FF2B5EF4-FFF2-40B4-BE49-F238E27FC236}">
                <a16:creationId xmlns:a16="http://schemas.microsoft.com/office/drawing/2014/main" id="{2225F94A-C4E9-0246-B096-62EC5B2498E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42" y="685800"/>
            <a:ext cx="7913915" cy="53340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8EBC77-5D8A-7B49-8EBB-6ABA7E4FD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Trends in Implicit Tax and Employment (U-Shape)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696A0-A2B0-FC4D-96F9-2D2952FE1605}"/>
              </a:ext>
            </a:extLst>
          </p:cNvPr>
          <p:cNvSpPr txBox="1"/>
          <p:nvPr/>
        </p:nvSpPr>
        <p:spPr>
          <a:xfrm>
            <a:off x="0" y="6581001"/>
            <a:ext cx="5791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Borsch-</a:t>
            </a:r>
            <a:r>
              <a:rPr lang="en-US" sz="1200" dirty="0" err="1">
                <a:latin typeface="Cambria" panose="02040503050406030204" pitchFamily="18" charset="0"/>
              </a:rPr>
              <a:t>Supan</a:t>
            </a:r>
            <a:r>
              <a:rPr lang="en-US" sz="1200" dirty="0">
                <a:latin typeface="Cambria" panose="02040503050406030204" pitchFamily="18" charset="0"/>
              </a:rPr>
              <a:t> and </a:t>
            </a:r>
            <a:r>
              <a:rPr lang="en-US" sz="1200" dirty="0" err="1">
                <a:latin typeface="Cambria" panose="02040503050406030204" pitchFamily="18" charset="0"/>
              </a:rPr>
              <a:t>Coile</a:t>
            </a:r>
            <a:r>
              <a:rPr lang="en-US" sz="1200" dirty="0">
                <a:latin typeface="Cambria" panose="02040503050406030204" pitchFamily="18" charset="0"/>
              </a:rPr>
              <a:t>, 2018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773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F64B-C0E0-7242-B2A1-288595F2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Will Working Longer Trend Spread?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81ECE-DBA3-9049-939C-B0D59731F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Big contributors to recent increase in LFP at older ages in high- &amp; upper-middle-income countries:</a:t>
            </a:r>
          </a:p>
          <a:p>
            <a:pPr lvl="1"/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cohort changes in women’s LFP</a:t>
            </a:r>
          </a:p>
          <a:p>
            <a:pPr lvl="1"/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pension reforms</a:t>
            </a:r>
          </a:p>
          <a:p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Might we expect these same factors to affect LFP in other countries?</a:t>
            </a:r>
          </a:p>
          <a:p>
            <a:pPr lvl="1"/>
            <a:endParaRPr lang="en-US" dirty="0">
              <a:latin typeface="Cambria" panose="02040503050406030204" pitchFamily="18" charset="0"/>
              <a:sym typeface="Wingdings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39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8EBC77-5D8A-7B49-8EBB-6ABA7E4FD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No Surge in Female LFP in Poorer Countries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ACE54-F19B-634F-987F-F12DF5D4EFC7}"/>
              </a:ext>
            </a:extLst>
          </p:cNvPr>
          <p:cNvSpPr txBox="1"/>
          <p:nvPr/>
        </p:nvSpPr>
        <p:spPr>
          <a:xfrm>
            <a:off x="76200" y="6535098"/>
            <a:ext cx="3352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</a:t>
            </a:r>
            <a:r>
              <a:rPr lang="en-US" sz="1200" dirty="0">
                <a:latin typeface="Cambria" panose="02040503050406030204" pitchFamily="18" charset="0"/>
                <a:hlinkClick r:id="rId2"/>
              </a:rPr>
              <a:t>https://ilostat.ilo.org/data/</a:t>
            </a:r>
            <a:endParaRPr lang="en-US" sz="1200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DD7E8C-110E-4346-A74E-8FF10FDBE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75" y="685800"/>
            <a:ext cx="8070850" cy="58492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65BD76-869D-DC44-A8B4-E091B0141D9E}"/>
              </a:ext>
            </a:extLst>
          </p:cNvPr>
          <p:cNvSpPr txBox="1"/>
          <p:nvPr/>
        </p:nvSpPr>
        <p:spPr>
          <a:xfrm>
            <a:off x="5181600" y="1600200"/>
            <a:ext cx="3276600" cy="3429000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96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8EBC77-5D8A-7B49-8EBB-6ABA7E4FD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While Pension Reforms May Be Needed in Many Countries…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ACE54-F19B-634F-987F-F12DF5D4EFC7}"/>
              </a:ext>
            </a:extLst>
          </p:cNvPr>
          <p:cNvSpPr txBox="1"/>
          <p:nvPr/>
        </p:nvSpPr>
        <p:spPr>
          <a:xfrm>
            <a:off x="76200" y="6535098"/>
            <a:ext cx="807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Melbourne Mercer Global Pension Index, 2019; grades based on pension adequacy, sustainability, and integrity.</a:t>
            </a:r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37C673F2-5B0B-4D42-A903-1679CDA24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6" y="762000"/>
            <a:ext cx="8219176" cy="4737100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B5AF9FE-AE52-1842-A4F7-7CBAA57DD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810" y="768486"/>
            <a:ext cx="723900" cy="561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F04616-0817-9343-9960-D125BB3A6875}"/>
              </a:ext>
            </a:extLst>
          </p:cNvPr>
          <p:cNvSpPr txBox="1"/>
          <p:nvPr/>
        </p:nvSpPr>
        <p:spPr>
          <a:xfrm>
            <a:off x="64290" y="5257800"/>
            <a:ext cx="2678910" cy="533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75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B05E19-2309-DC46-AA94-01702A201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762000"/>
            <a:ext cx="8153400" cy="5924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EFF2AD-3AB8-7B49-B588-B96710B1140B}"/>
              </a:ext>
            </a:extLst>
          </p:cNvPr>
          <p:cNvSpPr txBox="1"/>
          <p:nvPr/>
        </p:nvSpPr>
        <p:spPr>
          <a:xfrm>
            <a:off x="0" y="6584950"/>
            <a:ext cx="472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</a:t>
            </a:r>
            <a:r>
              <a:rPr lang="en-US" sz="1200" dirty="0">
                <a:latin typeface="Cambria" panose="02040503050406030204" pitchFamily="18" charset="0"/>
                <a:hlinkClick r:id="rId3"/>
              </a:rPr>
              <a:t>https://population.un.org/wpp/DataQuery/</a:t>
            </a:r>
            <a:endParaRPr lang="en-US" sz="1200" dirty="0">
              <a:latin typeface="Cambria" panose="02040503050406030204" pitchFamily="18" charset="0"/>
            </a:endParaRPr>
          </a:p>
          <a:p>
            <a:pPr algn="l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311829-D5BC-8E4C-B2D1-1B35D36924BB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spc="-100" baseline="0">
                <a:solidFill>
                  <a:schemeClr val="tx2">
                    <a:lumMod val="7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latin typeface="Cambria" panose="02040503050406030204" pitchFamily="18" charset="0"/>
              </a:rPr>
              <a:t>Rising LE at Age 50 in All Country Income Groups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857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8EBC77-5D8A-7B49-8EBB-6ABA7E4FD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…They Will Not Affect a Majority of the Workforce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ACE54-F19B-634F-987F-F12DF5D4EFC7}"/>
              </a:ext>
            </a:extLst>
          </p:cNvPr>
          <p:cNvSpPr txBox="1"/>
          <p:nvPr/>
        </p:nvSpPr>
        <p:spPr>
          <a:xfrm>
            <a:off x="76200" y="6535098"/>
            <a:ext cx="632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World Bank Social Protection &amp; Labor Discussion Paper No. 1211, 2012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F04616-0817-9343-9960-D125BB3A6875}"/>
              </a:ext>
            </a:extLst>
          </p:cNvPr>
          <p:cNvSpPr txBox="1"/>
          <p:nvPr/>
        </p:nvSpPr>
        <p:spPr>
          <a:xfrm>
            <a:off x="64290" y="5257800"/>
            <a:ext cx="2678910" cy="533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AF83B9-D612-5F43-B19D-496242B8E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901700"/>
            <a:ext cx="72009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23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F64B-C0E0-7242-B2A1-288595F2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Living Longer But Not Working Longer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81ECE-DBA3-9049-939C-B0D59731F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Extra years of LE = extra years of retirement in lower/lower-middle-income countries</a:t>
            </a:r>
          </a:p>
          <a:p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Options for financing old-age consumption</a:t>
            </a:r>
          </a:p>
          <a:p>
            <a:pPr lvl="1"/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Self: labor earnings, savings</a:t>
            </a:r>
          </a:p>
          <a:p>
            <a:pPr lvl="1"/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Family: multi-generational households, transfers</a:t>
            </a:r>
          </a:p>
          <a:p>
            <a:pPr lvl="1"/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Employer: pensions</a:t>
            </a:r>
          </a:p>
          <a:p>
            <a:pPr lvl="1"/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Government: public pensions, safety net programs </a:t>
            </a:r>
          </a:p>
          <a:p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Which source will finance extra retirement years?</a:t>
            </a:r>
          </a:p>
          <a:p>
            <a:pPr lvl="1"/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Family? Strained by lower fertility rates</a:t>
            </a:r>
          </a:p>
          <a:p>
            <a:pPr lvl="1"/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Employer? Only if strong formal sector &amp; tradition</a:t>
            </a:r>
          </a:p>
          <a:p>
            <a:pPr lvl="1"/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Government? Share of GDP on pensions &lt;3% in all regions except Europe/OECD, </a:t>
            </a:r>
            <a:r>
              <a:rPr lang="en-US">
                <a:latin typeface="Cambria" panose="02040503050406030204" pitchFamily="18" charset="0"/>
                <a:sym typeface="Wingdings" pitchFamily="2" charset="2"/>
              </a:rPr>
              <a:t>but many competing </a:t>
            </a:r>
            <a:r>
              <a:rPr lang="en-US" dirty="0">
                <a:latin typeface="Cambria" panose="02040503050406030204" pitchFamily="18" charset="0"/>
                <a:sym typeface="Wingdings" pitchFamily="2" charset="2"/>
              </a:rPr>
              <a:t>priorities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2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2507E-5D41-4042-B1B5-E2CDD65F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C6518-C561-2C4D-A73C-400712DF4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47913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F64B-C0E0-7242-B2A1-288595F2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81ECE-DBA3-9049-939C-B0D59731F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Ben-Porath, Y. (1967). The production of human capital and the life cycle of earnings.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Journal of political economy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75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(4, Part 1), 352-365.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Bloom, D. E., Canning, D., &amp; Moore, M. (2014). Optimal retirement with increasing longevity.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The Scandinavian journal of economics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116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(3), 838-858.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Bloom, D. E., Canning, D., &amp; Moore, M. (2007).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A theory of retirement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 (No. w13630). National Bureau of Economic Research.</a:t>
            </a:r>
          </a:p>
          <a:p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</a:rPr>
              <a:t>Börsch-Supan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A. H., &amp;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</a:rPr>
              <a:t>Coile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C. (2018).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Social security programs and retirement around the world: Reforms and retirement incentives–introduction and summary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 (No. w25280). National Bureau of Economic Research.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Chang, F. R. (1991). Uncertain lifetimes, retirement and economic welfare. 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</a:rPr>
              <a:t>Economica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215-232.</a:t>
            </a:r>
          </a:p>
          <a:p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</a:rPr>
              <a:t>Coile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C., K. Milligan, and D. Wise (2020). 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Social security programs and retirement around the world: Working Longer.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 University of Chicago Press. 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Costa, D. L. (1998). The evolution of retirement. In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The Evolution of Retirement: An American Economic History, 1880-1990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 (pp. 6-31). University of Chicago Press.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Fetter, D. K., &amp; Lockwood, L. M. (2018). Government old-age support and labor supply: Evidence from the old age assistance program.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American Economic Review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108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(8), 2174-2211.</a:t>
            </a:r>
          </a:p>
          <a:p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</a:rPr>
              <a:t>Gelber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A. M.,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</a:rPr>
              <a:t>Isen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A., &amp; Song, J. (2017). The Effect of Pension Income on Elderly Earnings: Evidence from Social Security.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Goldin, C., &amp; Katz, L. F. (2018).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Women Working Longer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 (p. 11). University of Chicago Press.</a:t>
            </a:r>
          </a:p>
          <a:p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</a:rPr>
              <a:t>Graebner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W. (1980). A History of Retirement: the Meaning and Function of An American Institution, 1885–1978. New Haven, Yale University Press. 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Hansen, C. W., &amp;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</a:rPr>
              <a:t>Lønstrup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L. (2012). Can higher life expectancy induce more schooling and earlier retirement?.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Journal of Population Economics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25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(4), 1249-1264.</a:t>
            </a:r>
          </a:p>
          <a:p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</a:rPr>
              <a:t>Hazan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M. (2009). Longevity and lifetime labor supply: Evidence and implications. 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</a:rPr>
              <a:t>Econometrica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77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(6), 1829-1863.</a:t>
            </a:r>
          </a:p>
          <a:p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</a:rPr>
              <a:t>Kalemli-Ozcan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S., &amp; Weil, D. N. (2010). Mortality change, the uncertainty effect, and retirement.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Journal of Economic Growth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15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(1), 65-91.</a:t>
            </a:r>
            <a:r>
              <a:rPr lang="en-US" dirty="0">
                <a:latin typeface="Cambria" panose="02040503050406030204" pitchFamily="18" charset="0"/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Lau, S. H. P., &amp; Sánchez-Romero, M. (2012). Mortality transition and differential incentives for early retirement.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Journal of Economic Theory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147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(1), 261-283.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Moen, J. R. (1988). Past And Current Trends In Retirement: American Men From 18.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Economic Review-Federal Reserve Bank of Atlanta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73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(4), 16.</a:t>
            </a:r>
          </a:p>
          <a:p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</a:rPr>
              <a:t>Schirle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T. (2008). Why have the labor force participation rates of older men increased since the mid-1990s?.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Journal of labor economics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26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(4), 549-594.</a:t>
            </a:r>
          </a:p>
          <a:p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78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EFF2AD-3AB8-7B49-B588-B96710B1140B}"/>
              </a:ext>
            </a:extLst>
          </p:cNvPr>
          <p:cNvSpPr txBox="1"/>
          <p:nvPr/>
        </p:nvSpPr>
        <p:spPr>
          <a:xfrm>
            <a:off x="0" y="6584950"/>
            <a:ext cx="472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</a:t>
            </a:r>
            <a:r>
              <a:rPr lang="en-US" sz="1200" dirty="0">
                <a:latin typeface="Cambria" panose="02040503050406030204" pitchFamily="18" charset="0"/>
                <a:hlinkClick r:id="rId2"/>
              </a:rPr>
              <a:t>https://ilostat.ilo.org/data/</a:t>
            </a:r>
            <a:endParaRPr lang="en-US" sz="1200" dirty="0"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B9D9D-5F54-914A-B122-B5808CB4E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69" y="680832"/>
            <a:ext cx="8143461" cy="59138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B74CA2-BBCE-484D-8162-9EFA5111A7CF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spc="-100" baseline="0">
                <a:solidFill>
                  <a:schemeClr val="tx2">
                    <a:lumMod val="7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latin typeface="Cambria" panose="02040503050406030204" pitchFamily="18" charset="0"/>
              </a:rPr>
              <a:t>Rising LFP For Women in Higher Country Income Groups</a:t>
            </a:r>
          </a:p>
        </p:txBody>
      </p:sp>
    </p:spTree>
    <p:extLst>
      <p:ext uri="{BB962C8B-B14F-4D97-AF65-F5344CB8AC3E}">
        <p14:creationId xmlns:p14="http://schemas.microsoft.com/office/powerpoint/2010/main" val="2756681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EFF2AD-3AB8-7B49-B588-B96710B1140B}"/>
              </a:ext>
            </a:extLst>
          </p:cNvPr>
          <p:cNvSpPr txBox="1"/>
          <p:nvPr/>
        </p:nvSpPr>
        <p:spPr>
          <a:xfrm>
            <a:off x="0" y="6584950"/>
            <a:ext cx="472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</a:t>
            </a:r>
            <a:r>
              <a:rPr lang="en-US" sz="1200" dirty="0">
                <a:latin typeface="Cambria" panose="02040503050406030204" pitchFamily="18" charset="0"/>
                <a:hlinkClick r:id="rId2"/>
              </a:rPr>
              <a:t>https://ilostat.ilo.org/data/</a:t>
            </a:r>
            <a:endParaRPr lang="en-US" sz="1200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63438-2388-5B45-80D1-5288E28DA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694361"/>
            <a:ext cx="8153400" cy="59243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C3732B-F31C-914E-931D-D448E7B5743B}"/>
              </a:ext>
            </a:extLst>
          </p:cNvPr>
          <p:cNvSpPr txBox="1"/>
          <p:nvPr/>
        </p:nvSpPr>
        <p:spPr>
          <a:xfrm>
            <a:off x="2590800" y="2209800"/>
            <a:ext cx="2743200" cy="4038600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9016AB-DC32-3D43-967B-45C4215DAB7D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spc="-100" baseline="0">
                <a:solidFill>
                  <a:schemeClr val="tx2">
                    <a:lumMod val="7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latin typeface="Cambria" panose="02040503050406030204" pitchFamily="18" charset="0"/>
              </a:rPr>
              <a:t>Rising LFP For Women in Higher Country Income Groups</a:t>
            </a:r>
          </a:p>
        </p:txBody>
      </p:sp>
    </p:spTree>
    <p:extLst>
      <p:ext uri="{BB962C8B-B14F-4D97-AF65-F5344CB8AC3E}">
        <p14:creationId xmlns:p14="http://schemas.microsoft.com/office/powerpoint/2010/main" val="144795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EFF2AD-3AB8-7B49-B588-B96710B1140B}"/>
              </a:ext>
            </a:extLst>
          </p:cNvPr>
          <p:cNvSpPr txBox="1"/>
          <p:nvPr/>
        </p:nvSpPr>
        <p:spPr>
          <a:xfrm>
            <a:off x="0" y="6584950"/>
            <a:ext cx="472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</a:t>
            </a:r>
            <a:r>
              <a:rPr lang="en-US" sz="1200" dirty="0">
                <a:latin typeface="Cambria" panose="02040503050406030204" pitchFamily="18" charset="0"/>
                <a:hlinkClick r:id="rId2"/>
              </a:rPr>
              <a:t>https://ilostat.ilo.org/data/</a:t>
            </a:r>
            <a:endParaRPr lang="en-US" sz="1200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8F161D-DBE5-6F40-B523-A4F6A9A7E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687421"/>
            <a:ext cx="8153400" cy="5924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954B7C-4D73-3844-A0A7-B0B876E38147}"/>
              </a:ext>
            </a:extLst>
          </p:cNvPr>
          <p:cNvSpPr txBox="1"/>
          <p:nvPr/>
        </p:nvSpPr>
        <p:spPr>
          <a:xfrm>
            <a:off x="2590800" y="2819400"/>
            <a:ext cx="2819400" cy="3351179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C30204-5903-204C-BE91-8E30C40B3031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spc="-100" baseline="0">
                <a:solidFill>
                  <a:schemeClr val="tx2">
                    <a:lumMod val="7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latin typeface="Cambria" panose="02040503050406030204" pitchFamily="18" charset="0"/>
              </a:rPr>
              <a:t>Rising LFP For Women in Higher Country Income Groups</a:t>
            </a:r>
          </a:p>
        </p:txBody>
      </p:sp>
    </p:spTree>
    <p:extLst>
      <p:ext uri="{BB962C8B-B14F-4D97-AF65-F5344CB8AC3E}">
        <p14:creationId xmlns:p14="http://schemas.microsoft.com/office/powerpoint/2010/main" val="4238900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EFF2AD-3AB8-7B49-B588-B96710B1140B}"/>
              </a:ext>
            </a:extLst>
          </p:cNvPr>
          <p:cNvSpPr txBox="1"/>
          <p:nvPr/>
        </p:nvSpPr>
        <p:spPr>
          <a:xfrm>
            <a:off x="0" y="6584950"/>
            <a:ext cx="472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</a:t>
            </a:r>
            <a:r>
              <a:rPr lang="en-US" sz="1200" dirty="0">
                <a:latin typeface="Cambria" panose="02040503050406030204" pitchFamily="18" charset="0"/>
                <a:hlinkClick r:id="rId2"/>
              </a:rPr>
              <a:t>https://ilostat.ilo.org/data/</a:t>
            </a:r>
            <a:endParaRPr lang="en-US" sz="1200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553705-4C67-5548-B07E-CB895B7CA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706877"/>
            <a:ext cx="8153400" cy="5924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CD66EC-A4A6-BE48-A3B6-8481898CBCF8}"/>
              </a:ext>
            </a:extLst>
          </p:cNvPr>
          <p:cNvSpPr txBox="1"/>
          <p:nvPr/>
        </p:nvSpPr>
        <p:spPr>
          <a:xfrm>
            <a:off x="2667000" y="4572000"/>
            <a:ext cx="2667000" cy="1600200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11EFC31-2494-E74A-AED7-4EE4633C9D1D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spc="-100" baseline="0">
                <a:solidFill>
                  <a:schemeClr val="tx2">
                    <a:lumMod val="7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latin typeface="Cambria" panose="02040503050406030204" pitchFamily="18" charset="0"/>
              </a:rPr>
              <a:t>Rising LFP For Women in Higher Country Income Groups</a:t>
            </a:r>
          </a:p>
        </p:txBody>
      </p:sp>
    </p:spTree>
    <p:extLst>
      <p:ext uri="{BB962C8B-B14F-4D97-AF65-F5344CB8AC3E}">
        <p14:creationId xmlns:p14="http://schemas.microsoft.com/office/powerpoint/2010/main" val="1487328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EFF2AD-3AB8-7B49-B588-B96710B1140B}"/>
              </a:ext>
            </a:extLst>
          </p:cNvPr>
          <p:cNvSpPr txBox="1"/>
          <p:nvPr/>
        </p:nvSpPr>
        <p:spPr>
          <a:xfrm>
            <a:off x="0" y="6584950"/>
            <a:ext cx="472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</a:t>
            </a:r>
            <a:r>
              <a:rPr lang="en-US" sz="1200" dirty="0">
                <a:latin typeface="Cambria" panose="02040503050406030204" pitchFamily="18" charset="0"/>
                <a:hlinkClick r:id="rId2"/>
              </a:rPr>
              <a:t>https://ilostat.ilo.org/data/</a:t>
            </a:r>
            <a:endParaRPr lang="en-US" sz="1200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B0643-D1BE-0248-B9A0-1E66C06A8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718730"/>
            <a:ext cx="8153400" cy="59243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9905810-498F-6C4C-802A-8D1CAAD996BF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spc="-100" baseline="0">
                <a:solidFill>
                  <a:schemeClr val="tx2">
                    <a:lumMod val="7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latin typeface="Cambria" panose="02040503050406030204" pitchFamily="18" charset="0"/>
              </a:rPr>
              <a:t>No Trend Towards Rising LFP for Men Age 50-54</a:t>
            </a:r>
          </a:p>
        </p:txBody>
      </p:sp>
    </p:spTree>
    <p:extLst>
      <p:ext uri="{BB962C8B-B14F-4D97-AF65-F5344CB8AC3E}">
        <p14:creationId xmlns:p14="http://schemas.microsoft.com/office/powerpoint/2010/main" val="2580781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EFF2AD-3AB8-7B49-B588-B96710B1140B}"/>
              </a:ext>
            </a:extLst>
          </p:cNvPr>
          <p:cNvSpPr txBox="1"/>
          <p:nvPr/>
        </p:nvSpPr>
        <p:spPr>
          <a:xfrm>
            <a:off x="0" y="6584950"/>
            <a:ext cx="472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Source: </a:t>
            </a:r>
            <a:r>
              <a:rPr lang="en-US" sz="1200" dirty="0">
                <a:latin typeface="Cambria" panose="02040503050406030204" pitchFamily="18" charset="0"/>
                <a:hlinkClick r:id="rId2"/>
              </a:rPr>
              <a:t>https://ilostat.ilo.org/data/</a:t>
            </a:r>
            <a:endParaRPr lang="en-US" sz="1200" dirty="0"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BDBAD-2001-3740-8844-5788DF297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47" y="733536"/>
            <a:ext cx="8153400" cy="59243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C3039B-521E-C744-A1D7-A63ED86FFE0C}"/>
              </a:ext>
            </a:extLst>
          </p:cNvPr>
          <p:cNvSpPr txBox="1"/>
          <p:nvPr/>
        </p:nvSpPr>
        <p:spPr>
          <a:xfrm>
            <a:off x="2667000" y="1295399"/>
            <a:ext cx="1219200" cy="4952999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1967ED6-F48E-8442-AC37-DE5D25E00636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53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spc="-100" baseline="0">
                <a:solidFill>
                  <a:schemeClr val="tx2">
                    <a:lumMod val="7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latin typeface="Cambria" panose="02040503050406030204" pitchFamily="18" charset="0"/>
              </a:rPr>
              <a:t>Rising LFP For Men in High-Income Countries Only</a:t>
            </a:r>
          </a:p>
        </p:txBody>
      </p:sp>
    </p:spTree>
    <p:extLst>
      <p:ext uri="{BB962C8B-B14F-4D97-AF65-F5344CB8AC3E}">
        <p14:creationId xmlns:p14="http://schemas.microsoft.com/office/powerpoint/2010/main" val="34004672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tor-Gray-Orang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>
        <a:solidFill>
          <a:schemeClr val="tx2">
            <a:lumMod val="50000"/>
            <a:alpha val="5000"/>
          </a:schemeClr>
        </a:solidFill>
        <a:ln w="19050">
          <a:solidFill>
            <a:schemeClr val="tx2">
              <a:lumMod val="75000"/>
            </a:schemeClr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Autor-Gray-Orange.thmx</Template>
  <TotalTime>36387</TotalTime>
  <Words>1615</Words>
  <Application>Microsoft Macintosh PowerPoint</Application>
  <PresentationFormat>On-screen Show (4:3)</PresentationFormat>
  <Paragraphs>140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Cambria</vt:lpstr>
      <vt:lpstr>Century Gothic</vt:lpstr>
      <vt:lpstr>Garamond</vt:lpstr>
      <vt:lpstr>Verdana</vt:lpstr>
      <vt:lpstr>Autor-Gray-Orange</vt:lpstr>
      <vt:lpstr>   Longer Lives, Later Retirement?  Evidence from Around the World </vt:lpstr>
      <vt:lpstr>Rising LE at Age 50 in All Country Income Groups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Facts</vt:lpstr>
      <vt:lpstr>The Questions</vt:lpstr>
      <vt:lpstr>How LE Increases Affect Retirement: Example</vt:lpstr>
      <vt:lpstr>How LE Increases Affect Retirement: Theory</vt:lpstr>
      <vt:lpstr>Earlier Retirement in Richer Countries in 20th Century</vt:lpstr>
      <vt:lpstr>Trend of Later Retirement Began in Mid-1990s (Men)</vt:lpstr>
      <vt:lpstr>Trend of Later Retirement Began in Mid-1990s (Women)</vt:lpstr>
      <vt:lpstr>What Might Explain Trends in LFP in Richer Countries?</vt:lpstr>
      <vt:lpstr>Trends in Health &amp; Education (No U-Shape)</vt:lpstr>
      <vt:lpstr>Pension Reforms: Frequent, Strengthen Work Incentives</vt:lpstr>
      <vt:lpstr>Rising Pension Eligibility Ages</vt:lpstr>
      <vt:lpstr>Higher EEA Leads to Later Retirement (UK Case Study)</vt:lpstr>
      <vt:lpstr>Average Implicit Tax is Falling Over Time (Men)</vt:lpstr>
      <vt:lpstr>Average Implicit Tax is Falling Over Time (Women)</vt:lpstr>
      <vt:lpstr>Trends in Implicit Tax and Employment (U-Shape)</vt:lpstr>
      <vt:lpstr>Will Working Longer Trend Spread?</vt:lpstr>
      <vt:lpstr>No Surge in Female LFP in Poorer Countries</vt:lpstr>
      <vt:lpstr>While Pension Reforms May Be Needed in Many Countries…</vt:lpstr>
      <vt:lpstr>…They Will Not Affect a Majority of the Workforce</vt:lpstr>
      <vt:lpstr>Living Longer But Not Working Longer</vt:lpstr>
      <vt:lpstr>PowerPoint Presentation</vt:lpstr>
      <vt:lpstr>References</vt:lpstr>
    </vt:vector>
  </TitlesOfParts>
  <Company>MIT Economics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D slides</dc:title>
  <dc:creator>Mark Duggan</dc:creator>
  <cp:lastModifiedBy>Courtney Coile</cp:lastModifiedBy>
  <cp:revision>1070</cp:revision>
  <cp:lastPrinted>2014-10-09T19:26:30Z</cp:lastPrinted>
  <dcterms:created xsi:type="dcterms:W3CDTF">2006-07-10T17:11:44Z</dcterms:created>
  <dcterms:modified xsi:type="dcterms:W3CDTF">2020-07-30T19:53:42Z</dcterms:modified>
</cp:coreProperties>
</file>